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3"/>
  </p:notesMasterIdLst>
  <p:sldIdLst>
    <p:sldId id="418" r:id="rId2"/>
    <p:sldId id="442" r:id="rId3"/>
    <p:sldId id="443" r:id="rId4"/>
    <p:sldId id="259" r:id="rId5"/>
    <p:sldId id="292" r:id="rId6"/>
    <p:sldId id="293" r:id="rId7"/>
    <p:sldId id="294" r:id="rId8"/>
    <p:sldId id="278" r:id="rId9"/>
    <p:sldId id="279" r:id="rId10"/>
    <p:sldId id="260" r:id="rId11"/>
    <p:sldId id="281" r:id="rId12"/>
    <p:sldId id="286" r:id="rId13"/>
    <p:sldId id="282" r:id="rId14"/>
    <p:sldId id="277" r:id="rId15"/>
    <p:sldId id="283" r:id="rId16"/>
    <p:sldId id="285" r:id="rId17"/>
    <p:sldId id="284" r:id="rId18"/>
    <p:sldId id="290" r:id="rId19"/>
    <p:sldId id="287" r:id="rId20"/>
    <p:sldId id="347" r:id="rId21"/>
    <p:sldId id="261" r:id="rId22"/>
    <p:sldId id="296" r:id="rId23"/>
    <p:sldId id="266" r:id="rId24"/>
    <p:sldId id="297" r:id="rId25"/>
    <p:sldId id="275" r:id="rId26"/>
    <p:sldId id="272" r:id="rId27"/>
    <p:sldId id="271" r:id="rId28"/>
    <p:sldId id="295" r:id="rId29"/>
    <p:sldId id="268" r:id="rId30"/>
    <p:sldId id="298" r:id="rId31"/>
    <p:sldId id="274" r:id="rId32"/>
    <p:sldId id="270" r:id="rId33"/>
    <p:sldId id="301" r:id="rId34"/>
    <p:sldId id="276" r:id="rId35"/>
    <p:sldId id="388" r:id="rId36"/>
    <p:sldId id="382" r:id="rId37"/>
    <p:sldId id="308" r:id="rId38"/>
    <p:sldId id="302" r:id="rId39"/>
    <p:sldId id="307" r:id="rId40"/>
    <p:sldId id="380" r:id="rId41"/>
    <p:sldId id="385" r:id="rId42"/>
    <p:sldId id="318" r:id="rId43"/>
    <p:sldId id="319" r:id="rId44"/>
    <p:sldId id="320" r:id="rId45"/>
    <p:sldId id="381" r:id="rId46"/>
    <p:sldId id="264" r:id="rId47"/>
    <p:sldId id="311" r:id="rId48"/>
    <p:sldId id="387" r:id="rId49"/>
    <p:sldId id="321" r:id="rId50"/>
    <p:sldId id="312" r:id="rId51"/>
    <p:sldId id="439" r:id="rId52"/>
    <p:sldId id="323" r:id="rId53"/>
    <p:sldId id="383" r:id="rId54"/>
    <p:sldId id="384" r:id="rId55"/>
    <p:sldId id="337" r:id="rId56"/>
    <p:sldId id="338" r:id="rId57"/>
    <p:sldId id="327" r:id="rId58"/>
    <p:sldId id="389" r:id="rId59"/>
    <p:sldId id="329" r:id="rId60"/>
    <p:sldId id="390" r:id="rId61"/>
    <p:sldId id="332" r:id="rId62"/>
    <p:sldId id="334" r:id="rId63"/>
    <p:sldId id="391" r:id="rId64"/>
    <p:sldId id="335" r:id="rId65"/>
    <p:sldId id="446" r:id="rId66"/>
    <p:sldId id="392" r:id="rId67"/>
    <p:sldId id="336" r:id="rId68"/>
    <p:sldId id="393" r:id="rId69"/>
    <p:sldId id="340" r:id="rId70"/>
    <p:sldId id="398" r:id="rId71"/>
    <p:sldId id="369" r:id="rId72"/>
    <p:sldId id="401" r:id="rId73"/>
    <p:sldId id="355" r:id="rId74"/>
    <p:sldId id="395" r:id="rId75"/>
    <p:sldId id="402" r:id="rId76"/>
    <p:sldId id="361" r:id="rId77"/>
    <p:sldId id="396" r:id="rId78"/>
    <p:sldId id="397" r:id="rId79"/>
    <p:sldId id="403" r:id="rId80"/>
    <p:sldId id="399" r:id="rId81"/>
    <p:sldId id="394" r:id="rId82"/>
    <p:sldId id="400" r:id="rId83"/>
    <p:sldId id="348" r:id="rId84"/>
    <p:sldId id="440" r:id="rId85"/>
    <p:sldId id="419" r:id="rId86"/>
    <p:sldId id="420" r:id="rId87"/>
    <p:sldId id="421" r:id="rId88"/>
    <p:sldId id="350" r:id="rId89"/>
    <p:sldId id="351" r:id="rId90"/>
    <p:sldId id="423" r:id="rId91"/>
    <p:sldId id="375" r:id="rId92"/>
    <p:sldId id="445" r:id="rId93"/>
    <p:sldId id="377" r:id="rId94"/>
    <p:sldId id="378" r:id="rId95"/>
    <p:sldId id="428" r:id="rId96"/>
    <p:sldId id="343" r:id="rId97"/>
    <p:sldId id="427" r:id="rId98"/>
    <p:sldId id="429" r:id="rId99"/>
    <p:sldId id="430" r:id="rId100"/>
    <p:sldId id="433" r:id="rId101"/>
    <p:sldId id="432" r:id="rId102"/>
    <p:sldId id="434" r:id="rId103"/>
    <p:sldId id="435" r:id="rId104"/>
    <p:sldId id="344" r:id="rId105"/>
    <p:sldId id="452" r:id="rId106"/>
    <p:sldId id="449" r:id="rId107"/>
    <p:sldId id="450" r:id="rId108"/>
    <p:sldId id="451" r:id="rId109"/>
    <p:sldId id="345" r:id="rId110"/>
    <p:sldId id="424" r:id="rId111"/>
    <p:sldId id="426" r:id="rId112"/>
    <p:sldId id="425" r:id="rId113"/>
    <p:sldId id="346" r:id="rId114"/>
    <p:sldId id="436" r:id="rId115"/>
    <p:sldId id="437" r:id="rId116"/>
    <p:sldId id="379" r:id="rId117"/>
    <p:sldId id="376" r:id="rId118"/>
    <p:sldId id="447" r:id="rId119"/>
    <p:sldId id="353" r:id="rId120"/>
    <p:sldId id="438" r:id="rId121"/>
    <p:sldId id="414" r:id="rId1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9999"/>
    <a:srgbClr val="00FF99"/>
    <a:srgbClr val="FFFF66"/>
    <a:srgbClr val="99FF99"/>
    <a:srgbClr val="00FF00"/>
    <a:srgbClr val="FFFF99"/>
    <a:srgbClr val="51ED76"/>
    <a:srgbClr val="FFFF0D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>
        <p:scale>
          <a:sx n="60" d="100"/>
          <a:sy n="60" d="100"/>
        </p:scale>
        <p:origin x="-78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711B1-A417-4C0F-9EA0-918B5CE10671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762F7-89E8-472D-BCC0-BDB12C149E8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55416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Photoneutron</a:t>
            </a:r>
            <a:r>
              <a:rPr lang="en-GB" dirty="0" smtClean="0"/>
              <a:t> production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762F7-89E8-472D-BCC0-BDB12C149E84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87784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/>
              <a:t>Tomotherapy: patient is translated through the gantry whilst irradiated with a rotating fan beam of x-rays from a 6MV linear accelerator.  Motion of couch and gantry are like helical CT scanning. Leaves open and close to achieve dose conformation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4638411C-9AFE-4319-B2FA-814BB60F9CB7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/>
              <a:t>Robotic arm technique in which the beam directions are angled to give a conformal dose distribution whilst sparing healthy tissue.  Non-co-planar, non-isocentric arcs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8AF79313-A073-4EF1-A995-FF9E9179654E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762F7-89E8-472D-BCC0-BDB12C149E84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04734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762F7-89E8-472D-BCC0-BDB12C149E84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74029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/>
              <a:t>Tomotherapy: patient is translated through the gantry whilst irradiated with a rotating fan beam of x-rays from a 6MV linear accelerator.  Motion of couch and gantry are like helical CT scanning. Leaves open and close to achieve dose conformation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4638411C-9AFE-4319-B2FA-814BB60F9CB7}" type="slidenum">
              <a:rPr lang="en-GB" smtClean="0"/>
              <a:pPr/>
              <a:t>99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5003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4013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31939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ECDAA4-0F25-4702-ACDA-A02877D120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1042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80FDF2-D282-4760-9E1E-E126A4842C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816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44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71175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3384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52630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9323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274137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3585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9579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5F00D-1A11-4684-8AFD-260F45043683}" type="datetimeFigureOut">
              <a:rPr lang="en-GB" smtClean="0"/>
              <a:pPr/>
              <a:t>13/05/2012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3781E-C4A5-462F-86B2-F87C3BE8DB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8883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irpa13glasgow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useoSans500"/>
                <a:cs typeface="Arial" pitchFamily="34" charset="0"/>
              </a:rPr>
              <a:t>Living with Radiation - Engaging with Society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6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 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 </a:t>
            </a:r>
            <a:r>
              <a:rPr kumimoji="0" lang="en-US" sz="7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 </a:t>
            </a:r>
          </a:p>
        </p:txBody>
      </p:sp>
      <p:pic>
        <p:nvPicPr>
          <p:cNvPr id="12290" name="Picture 2" descr="IRPA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" y="429"/>
            <a:ext cx="48768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IRPA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7398" y="429"/>
            <a:ext cx="16002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96337" y="1340768"/>
            <a:ext cx="75513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FFFF00"/>
                </a:solidFill>
              </a:rPr>
              <a:t>13th International Congress of the</a:t>
            </a:r>
            <a:br>
              <a:rPr lang="en-GB" sz="2800" dirty="0">
                <a:solidFill>
                  <a:srgbClr val="FFFF00"/>
                </a:solidFill>
              </a:rPr>
            </a:br>
            <a:r>
              <a:rPr lang="en-GB" sz="2800" dirty="0">
                <a:solidFill>
                  <a:srgbClr val="FFFF00"/>
                </a:solidFill>
              </a:rPr>
              <a:t>International Radiation Protection </a:t>
            </a:r>
            <a:r>
              <a:rPr lang="en-GB" sz="2800" dirty="0" smtClean="0">
                <a:solidFill>
                  <a:srgbClr val="FFFF00"/>
                </a:solidFill>
              </a:rPr>
              <a:t>Association</a:t>
            </a:r>
            <a:endParaRPr lang="en-GB" sz="28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39484" y="2420888"/>
            <a:ext cx="506568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FF9999"/>
                </a:solidFill>
              </a:rPr>
              <a:t>RC5: Design of </a:t>
            </a:r>
            <a:r>
              <a:rPr lang="en-GB" sz="2800" b="1" dirty="0" smtClean="0">
                <a:solidFill>
                  <a:srgbClr val="FF9999"/>
                </a:solidFill>
              </a:rPr>
              <a:t>Medical Facilities:</a:t>
            </a:r>
          </a:p>
          <a:p>
            <a:r>
              <a:rPr lang="en-GB" sz="2800" b="1" dirty="0" smtClean="0">
                <a:solidFill>
                  <a:srgbClr val="FF9999"/>
                </a:solidFill>
                <a:effectLst/>
              </a:rPr>
              <a:t>Radiotherapy Treatment </a:t>
            </a:r>
            <a:r>
              <a:rPr lang="en-GB" sz="2800" b="1" dirty="0">
                <a:solidFill>
                  <a:srgbClr val="FF9999"/>
                </a:solidFill>
              </a:rPr>
              <a:t>R</a:t>
            </a:r>
            <a:r>
              <a:rPr lang="en-GB" sz="2800" b="1" dirty="0" smtClean="0">
                <a:solidFill>
                  <a:srgbClr val="FF9999"/>
                </a:solidFill>
                <a:effectLst/>
              </a:rPr>
              <a:t>ooms</a:t>
            </a:r>
            <a:endParaRPr lang="en-GB" sz="2800" b="1" dirty="0">
              <a:solidFill>
                <a:srgbClr val="FF9999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95183" y="3374995"/>
            <a:ext cx="5265086" cy="13849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Dr Roger Harrison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University of Newcastle upon Tyne</a:t>
            </a:r>
          </a:p>
          <a:p>
            <a:r>
              <a:rPr lang="en-GB" sz="2800" dirty="0">
                <a:solidFill>
                  <a:schemeClr val="bg1"/>
                </a:solidFill>
              </a:rPr>
              <a:t>r</a:t>
            </a:r>
            <a:r>
              <a:rPr lang="en-GB" sz="2800" dirty="0" smtClean="0">
                <a:solidFill>
                  <a:schemeClr val="bg1"/>
                </a:solidFill>
              </a:rPr>
              <a:t>oger.m.harrison@gmail.com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6" y="4869161"/>
            <a:ext cx="2479438" cy="19888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Picture 4" descr="radiotherapy-treatment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999704" y="4869161"/>
            <a:ext cx="3144296" cy="1971190"/>
          </a:xfrm>
          <a:prstGeom prst="rect">
            <a:avLst/>
          </a:prstGeom>
          <a:solidFill>
            <a:schemeClr val="tx2">
              <a:lumMod val="75000"/>
              <a:alpha val="47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xmlns="" val="39155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0787" y="548680"/>
            <a:ext cx="3240360" cy="521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183" y="404664"/>
            <a:ext cx="5243954" cy="3429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1183" y="4005064"/>
            <a:ext cx="2891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UMC Health Systems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41467" y="5763169"/>
            <a:ext cx="289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about brachytherapy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231664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7618574" y="1925542"/>
            <a:ext cx="15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Secondary barrier</a:t>
            </a:r>
            <a:endParaRPr lang="en-GB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7683287" y="3394840"/>
            <a:ext cx="78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linac</a:t>
            </a:r>
            <a:endParaRPr lang="en-GB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8204" y="814646"/>
            <a:ext cx="900100" cy="3100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1"/>
          </p:cNvCxnSpPr>
          <p:nvPr/>
        </p:nvCxnSpPr>
        <p:spPr>
          <a:xfrm flipH="1" flipV="1">
            <a:off x="6431539" y="3523074"/>
            <a:ext cx="1251748" cy="1025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" idx="1"/>
          </p:cNvCxnSpPr>
          <p:nvPr/>
        </p:nvCxnSpPr>
        <p:spPr>
          <a:xfrm flipH="1">
            <a:off x="7044702" y="2341041"/>
            <a:ext cx="573872" cy="1088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2964" y="3969062"/>
            <a:ext cx="102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maze</a:t>
            </a:r>
            <a:endParaRPr lang="en-GB" sz="2400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331640" y="3764172"/>
            <a:ext cx="1440160" cy="389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6519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Tomotherapy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grpSp>
        <p:nvGrpSpPr>
          <p:cNvPr id="6" name="Group 5"/>
          <p:cNvGrpSpPr/>
          <p:nvPr/>
        </p:nvGrpSpPr>
        <p:grpSpPr>
          <a:xfrm>
            <a:off x="1520133" y="654605"/>
            <a:ext cx="6005505" cy="5575318"/>
            <a:chOff x="1520133" y="654605"/>
            <a:chExt cx="6005505" cy="5575318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508104" y="3061571"/>
              <a:ext cx="216024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504340" y="654605"/>
              <a:ext cx="216024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810263" y="3212976"/>
              <a:ext cx="625833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017812" y="3337107"/>
              <a:ext cx="1124598" cy="280505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171625" y="908720"/>
              <a:ext cx="888982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71625" y="4725144"/>
              <a:ext cx="888982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6408204" y="814646"/>
              <a:ext cx="900100" cy="31009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900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Tomotherapy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932040" y="328697"/>
            <a:ext cx="3728747" cy="3460343"/>
            <a:chOff x="1520133" y="654605"/>
            <a:chExt cx="6005505" cy="5575318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508104" y="3061571"/>
              <a:ext cx="216024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504340" y="654605"/>
              <a:ext cx="216024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810263" y="3212976"/>
              <a:ext cx="625833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017812" y="3337107"/>
              <a:ext cx="1124598" cy="280505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171625" y="908720"/>
              <a:ext cx="888982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71625" y="4725144"/>
              <a:ext cx="888982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721951"/>
            <a:ext cx="767043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Fan beam  ~ 5 x 40 cm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Narrower primary barrier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err="1" smtClean="0"/>
              <a:t>Beamstop</a:t>
            </a:r>
            <a:r>
              <a:rPr lang="en-GB" sz="2400" dirty="0" smtClean="0"/>
              <a:t> (2-3 TVLs)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Secondary shielding  for scatter similar to conventional RT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/>
              <a:t>Large C</a:t>
            </a:r>
            <a:r>
              <a:rPr lang="en-GB" sz="2400" baseline="-25000" dirty="0"/>
              <a:t>I</a:t>
            </a:r>
            <a:r>
              <a:rPr lang="en-GB" sz="2400" dirty="0" smtClean="0"/>
              <a:t> value (≈ 16)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/>
              <a:t>Secondary shielding </a:t>
            </a:r>
            <a:r>
              <a:rPr lang="en-GB" sz="2400" dirty="0" smtClean="0"/>
              <a:t>for leakage</a:t>
            </a:r>
          </a:p>
          <a:p>
            <a:r>
              <a:rPr lang="en-GB" sz="2400" dirty="0"/>
              <a:t> </a:t>
            </a:r>
            <a:r>
              <a:rPr lang="en-GB" sz="2400" dirty="0" smtClean="0"/>
              <a:t>   greater than </a:t>
            </a:r>
            <a:r>
              <a:rPr lang="en-GB" sz="2400" dirty="0"/>
              <a:t>conventional </a:t>
            </a:r>
            <a:r>
              <a:rPr lang="en-GB" sz="2400" dirty="0" smtClean="0"/>
              <a:t>RT</a:t>
            </a:r>
            <a:endParaRPr lang="en-GB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2480" y="4653136"/>
            <a:ext cx="2106613" cy="192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25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rhs.org/images/cyberknife55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508341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cache.trustedpartner.com/images/library/Cyberknife2010/Content/Cyberknife%20System/G4_patient4aHigh-Res%20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1583" y="3421106"/>
            <a:ext cx="5004048" cy="334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334534" cy="64631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Robotic arm systems : </a:t>
            </a:r>
            <a:r>
              <a:rPr lang="en-GB" sz="2800" dirty="0" err="1" smtClean="0">
                <a:solidFill>
                  <a:srgbClr val="FF0000"/>
                </a:solidFill>
                <a:latin typeface="+mn-lt"/>
              </a:rPr>
              <a:t>Cyberknife</a:t>
            </a:r>
            <a:r>
              <a:rPr lang="en-GB" sz="2800" dirty="0" smtClean="0">
                <a:solidFill>
                  <a:srgbClr val="FF0000"/>
                </a:solidFill>
                <a:latin typeface="+mn-lt"/>
                <a:sym typeface="Symbol"/>
              </a:rPr>
              <a:t>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5478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22" y="118394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 err="1" smtClean="0">
                <a:solidFill>
                  <a:srgbClr val="FF0000"/>
                </a:solidFill>
                <a:latin typeface="+mn-lt"/>
              </a:rPr>
              <a:t>Cyberknife</a:t>
            </a:r>
            <a:r>
              <a:rPr lang="en-GB" sz="3200" dirty="0" smtClean="0">
                <a:solidFill>
                  <a:srgbClr val="FF0000"/>
                </a:solidFill>
                <a:latin typeface="+mn-lt"/>
                <a:sym typeface="Symbol"/>
              </a:rPr>
              <a:t></a:t>
            </a:r>
            <a:endParaRPr lang="en-GB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3" y="1052736"/>
            <a:ext cx="726224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6 MV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Many small fields per treatment (80-100)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Small field size (</a:t>
            </a:r>
            <a:r>
              <a:rPr lang="en-GB" sz="2400" dirty="0" smtClean="0">
                <a:latin typeface="Calibri"/>
                <a:cs typeface="Calibri"/>
              </a:rPr>
              <a:t>≤ 6 </a:t>
            </a:r>
            <a:r>
              <a:rPr lang="en-GB" sz="2400" dirty="0" smtClean="0"/>
              <a:t>cm at 80 cm treatment distance)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Workload / treatment session = 12.5 </a:t>
            </a:r>
            <a:r>
              <a:rPr lang="en-GB" sz="2400" dirty="0" err="1" smtClean="0"/>
              <a:t>Gy</a:t>
            </a:r>
            <a:endParaRPr lang="en-GB" sz="2400" dirty="0" smtClean="0"/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Primary beam use factor = 0.05</a:t>
            </a:r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/>
              <a:t>Large C</a:t>
            </a:r>
            <a:r>
              <a:rPr lang="en-GB" sz="2400" baseline="-25000" dirty="0"/>
              <a:t>I</a:t>
            </a:r>
            <a:r>
              <a:rPr lang="en-GB" sz="2400" dirty="0" smtClean="0"/>
              <a:t> value (≈ 15)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All barriers could be primary, in practice, primary walls</a:t>
            </a:r>
          </a:p>
          <a:p>
            <a:r>
              <a:rPr lang="en-GB" sz="2400" dirty="0"/>
              <a:t> </a:t>
            </a:r>
            <a:r>
              <a:rPr lang="en-GB" sz="2400" dirty="0" smtClean="0"/>
              <a:t>   and floors, secondary ceiling</a:t>
            </a:r>
          </a:p>
        </p:txBody>
      </p:sp>
    </p:spTree>
    <p:extLst>
      <p:ext uri="{BB962C8B-B14F-4D97-AF65-F5344CB8AC3E}">
        <p14:creationId xmlns:p14="http://schemas.microsoft.com/office/powerpoint/2010/main" xmlns="" val="372092988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9144000" cy="549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3887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/>
              <a:t>JCUH:  new build 2010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xmlns="" val="155825556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642350" cy="568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72107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7923212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7357283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475" y="833438"/>
            <a:ext cx="7894638" cy="519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883355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518" y="188640"/>
            <a:ext cx="6131024" cy="922114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Remote </a:t>
            </a:r>
            <a:r>
              <a:rPr lang="en-GB" sz="2800" dirty="0" err="1" smtClean="0">
                <a:solidFill>
                  <a:srgbClr val="FF0000"/>
                </a:solidFill>
              </a:rPr>
              <a:t>afterloading</a:t>
            </a:r>
            <a:r>
              <a:rPr lang="en-GB" sz="2800" dirty="0" smtClean="0">
                <a:solidFill>
                  <a:srgbClr val="FF0000"/>
                </a:solidFill>
              </a:rPr>
              <a:t> brachytherapy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844823"/>
            <a:ext cx="557492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Iridium-192  (T</a:t>
            </a:r>
            <a:r>
              <a:rPr lang="en-GB" sz="2800" baseline="-25000" dirty="0" smtClean="0"/>
              <a:t>1/2</a:t>
            </a:r>
            <a:r>
              <a:rPr lang="en-GB" sz="2800" dirty="0" smtClean="0"/>
              <a:t> = 74 days)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370 </a:t>
            </a:r>
            <a:r>
              <a:rPr lang="en-GB" sz="2800" dirty="0" err="1" smtClean="0"/>
              <a:t>GBq</a:t>
            </a: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1-5 </a:t>
            </a:r>
            <a:r>
              <a:rPr lang="en-GB" sz="2800" dirty="0" err="1" smtClean="0"/>
              <a:t>Gy</a:t>
            </a:r>
            <a:r>
              <a:rPr lang="en-GB" sz="2800" dirty="0" smtClean="0"/>
              <a:t> min</a:t>
            </a:r>
            <a:r>
              <a:rPr lang="en-GB" sz="2800" baseline="30000" dirty="0" smtClean="0"/>
              <a:t>-1</a:t>
            </a:r>
            <a:r>
              <a:rPr lang="en-GB" sz="2800" dirty="0" smtClean="0"/>
              <a:t> at prescription point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Isotropic  irradiation</a:t>
            </a:r>
            <a:endParaRPr lang="en-GB" sz="28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0425" y="188641"/>
            <a:ext cx="219570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7"/>
            <a:ext cx="3455298" cy="2259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423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79789" y="3507600"/>
            <a:ext cx="1032371" cy="1322677"/>
            <a:chOff x="2062440" y="7086271"/>
            <a:chExt cx="1032371" cy="1322677"/>
          </a:xfrm>
        </p:grpSpPr>
        <p:sp>
          <p:nvSpPr>
            <p:cNvPr id="15" name="Rectangle 14"/>
            <p:cNvSpPr/>
            <p:nvPr/>
          </p:nvSpPr>
          <p:spPr>
            <a:xfrm>
              <a:off x="2362603" y="7086271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062440" y="7376577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4" descr="https://missmanganssciencesite.pbworks.com/f/5354elec%5B1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5921" y="3363451"/>
            <a:ext cx="1420106" cy="19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2008118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6387" y="6014479"/>
            <a:ext cx="8373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Combination of maze and shielded door</a:t>
            </a:r>
            <a:endParaRPr lang="en-GB" sz="2800" dirty="0"/>
          </a:p>
        </p:txBody>
      </p:sp>
      <p:sp>
        <p:nvSpPr>
          <p:cNvPr id="40" name="Title 1"/>
          <p:cNvSpPr>
            <a:spLocks noGrp="1"/>
          </p:cNvSpPr>
          <p:nvPr>
            <p:ph type="title"/>
          </p:nvPr>
        </p:nvSpPr>
        <p:spPr>
          <a:xfrm>
            <a:off x="2236841" y="188640"/>
            <a:ext cx="4065030" cy="504056"/>
          </a:xfrm>
        </p:spPr>
        <p:txBody>
          <a:bodyPr>
            <a:no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Brachytherapy suite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7417" name="Group 17416"/>
          <p:cNvGrpSpPr/>
          <p:nvPr/>
        </p:nvGrpSpPr>
        <p:grpSpPr>
          <a:xfrm>
            <a:off x="1520133" y="908720"/>
            <a:ext cx="6402212" cy="5048535"/>
            <a:chOff x="1520133" y="908720"/>
            <a:chExt cx="6402212" cy="5048535"/>
          </a:xfrm>
        </p:grpSpPr>
        <p:grpSp>
          <p:nvGrpSpPr>
            <p:cNvPr id="52" name="Group 51"/>
            <p:cNvGrpSpPr/>
            <p:nvPr/>
          </p:nvGrpSpPr>
          <p:grpSpPr>
            <a:xfrm>
              <a:off x="1520133" y="908720"/>
              <a:ext cx="6402212" cy="5048535"/>
              <a:chOff x="1520133" y="908720"/>
              <a:chExt cx="6402212" cy="5048535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520133" y="908720"/>
                <a:ext cx="60041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20133" y="908720"/>
                <a:ext cx="0" cy="44022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0133" y="5310932"/>
                <a:ext cx="64807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V="1">
                <a:off x="2168205" y="1484784"/>
                <a:ext cx="1" cy="38261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168206" y="1484784"/>
                <a:ext cx="46085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776717" y="1484784"/>
                <a:ext cx="1" cy="32403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7525638" y="908720"/>
                <a:ext cx="0" cy="43961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3347864" y="5304896"/>
                <a:ext cx="41764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3851920" y="4725144"/>
                <a:ext cx="29247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V="1">
                <a:off x="3347864" y="3397858"/>
                <a:ext cx="1" cy="190703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347864" y="339785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3851920" y="3397858"/>
                <a:ext cx="0" cy="132728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Rectangle 55"/>
              <p:cNvSpPr/>
              <p:nvPr/>
            </p:nvSpPr>
            <p:spPr>
              <a:xfrm rot="5400000">
                <a:off x="4326617" y="3090384"/>
                <a:ext cx="1937295" cy="742319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" name="Oval 2"/>
              <p:cNvSpPr/>
              <p:nvPr/>
            </p:nvSpPr>
            <p:spPr>
              <a:xfrm>
                <a:off x="5940151" y="3789039"/>
                <a:ext cx="636951" cy="6703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168207" y="5090045"/>
                <a:ext cx="1179658" cy="220887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333769" y="2499054"/>
                <a:ext cx="158857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r</a:t>
                </a:r>
                <a:r>
                  <a:rPr lang="en-GB" sz="2400" dirty="0" smtClean="0"/>
                  <a:t>emote </a:t>
                </a:r>
              </a:p>
              <a:p>
                <a:r>
                  <a:rPr lang="en-GB" sz="2400" dirty="0" err="1" smtClean="0"/>
                  <a:t>afterloader</a:t>
                </a:r>
                <a:endParaRPr lang="en-GB" sz="2400" dirty="0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 flipH="1">
                <a:off x="6577102" y="3274085"/>
                <a:ext cx="515178" cy="51495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4349492" y="1845174"/>
                <a:ext cx="18915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p</a:t>
                </a:r>
                <a:r>
                  <a:rPr lang="en-GB" sz="2400" dirty="0" smtClean="0"/>
                  <a:t>atient couch</a:t>
                </a:r>
                <a:endParaRPr lang="en-GB" sz="2400" dirty="0"/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2758036" y="1484784"/>
                <a:ext cx="0" cy="396044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2572729" y="5434035"/>
                <a:ext cx="3706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 smtClean="0"/>
                  <a:t>P</a:t>
                </a:r>
                <a:endParaRPr lang="en-GB" sz="2800" dirty="0"/>
              </a:p>
            </p:txBody>
          </p:sp>
          <p:pic>
            <p:nvPicPr>
              <p:cNvPr id="17410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466247" y="3208516"/>
                <a:ext cx="1658032" cy="5148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2758036" y="1484784"/>
                <a:ext cx="2556283" cy="230425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>
                <a:off x="2572729" y="908720"/>
                <a:ext cx="5148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 smtClean="0"/>
                  <a:t>A</a:t>
                </a:r>
                <a:r>
                  <a:rPr lang="en-GB" sz="2800" baseline="-25000" dirty="0" smtClean="0"/>
                  <a:t>1</a:t>
                </a:r>
                <a:endParaRPr lang="en-GB" sz="2800" baseline="-25000" dirty="0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5312979" y="3720662"/>
                <a:ext cx="725214" cy="237148"/>
              </a:xfrm>
              <a:custGeom>
                <a:avLst/>
                <a:gdLst>
                  <a:gd name="connsiteX0" fmla="*/ 0 w 725214"/>
                  <a:gd name="connsiteY0" fmla="*/ 47297 h 237148"/>
                  <a:gd name="connsiteX1" fmla="*/ 0 w 725214"/>
                  <a:gd name="connsiteY1" fmla="*/ 47297 h 237148"/>
                  <a:gd name="connsiteX2" fmla="*/ 157655 w 725214"/>
                  <a:gd name="connsiteY2" fmla="*/ 15766 h 237148"/>
                  <a:gd name="connsiteX3" fmla="*/ 204952 w 725214"/>
                  <a:gd name="connsiteY3" fmla="*/ 0 h 237148"/>
                  <a:gd name="connsiteX4" fmla="*/ 394138 w 725214"/>
                  <a:gd name="connsiteY4" fmla="*/ 15766 h 237148"/>
                  <a:gd name="connsiteX5" fmla="*/ 457200 w 725214"/>
                  <a:gd name="connsiteY5" fmla="*/ 31531 h 237148"/>
                  <a:gd name="connsiteX6" fmla="*/ 551793 w 725214"/>
                  <a:gd name="connsiteY6" fmla="*/ 63062 h 237148"/>
                  <a:gd name="connsiteX7" fmla="*/ 583324 w 725214"/>
                  <a:gd name="connsiteY7" fmla="*/ 110359 h 237148"/>
                  <a:gd name="connsiteX8" fmla="*/ 677918 w 725214"/>
                  <a:gd name="connsiteY8" fmla="*/ 189186 h 237148"/>
                  <a:gd name="connsiteX9" fmla="*/ 725214 w 725214"/>
                  <a:gd name="connsiteY9" fmla="*/ 236483 h 237148"/>
                  <a:gd name="connsiteX10" fmla="*/ 725214 w 725214"/>
                  <a:gd name="connsiteY10" fmla="*/ 204952 h 23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5214" h="237148">
                    <a:moveTo>
                      <a:pt x="0" y="47297"/>
                    </a:moveTo>
                    <a:lnTo>
                      <a:pt x="0" y="47297"/>
                    </a:lnTo>
                    <a:cubicBezTo>
                      <a:pt x="52552" y="36787"/>
                      <a:pt x="105435" y="27817"/>
                      <a:pt x="157655" y="15766"/>
                    </a:cubicBezTo>
                    <a:cubicBezTo>
                      <a:pt x="173848" y="12029"/>
                      <a:pt x="188333" y="0"/>
                      <a:pt x="204952" y="0"/>
                    </a:cubicBezTo>
                    <a:cubicBezTo>
                      <a:pt x="268233" y="0"/>
                      <a:pt x="331076" y="10511"/>
                      <a:pt x="394138" y="15766"/>
                    </a:cubicBezTo>
                    <a:cubicBezTo>
                      <a:pt x="415159" y="21021"/>
                      <a:pt x="436446" y="25305"/>
                      <a:pt x="457200" y="31531"/>
                    </a:cubicBezTo>
                    <a:cubicBezTo>
                      <a:pt x="489035" y="41081"/>
                      <a:pt x="551793" y="63062"/>
                      <a:pt x="551793" y="63062"/>
                    </a:cubicBezTo>
                    <a:cubicBezTo>
                      <a:pt x="562303" y="78828"/>
                      <a:pt x="571194" y="95803"/>
                      <a:pt x="583324" y="110359"/>
                    </a:cubicBezTo>
                    <a:cubicBezTo>
                      <a:pt x="621257" y="155878"/>
                      <a:pt x="631414" y="158184"/>
                      <a:pt x="677918" y="189186"/>
                    </a:cubicBezTo>
                    <a:cubicBezTo>
                      <a:pt x="697007" y="246454"/>
                      <a:pt x="677065" y="236483"/>
                      <a:pt x="725214" y="236483"/>
                    </a:cubicBezTo>
                    <a:lnTo>
                      <a:pt x="725214" y="204952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59" name="Straight Connector 58"/>
            <p:cNvCxnSpPr/>
            <p:nvPr/>
          </p:nvCxnSpPr>
          <p:spPr>
            <a:xfrm>
              <a:off x="2168207" y="1484784"/>
              <a:ext cx="3298512" cy="2456655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347865" y="1484784"/>
              <a:ext cx="2118854" cy="2456655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09" name="Straight Arrow Connector 17408"/>
            <p:cNvCxnSpPr>
              <a:stCxn id="46" idx="1"/>
            </p:cNvCxnSpPr>
            <p:nvPr/>
          </p:nvCxnSpPr>
          <p:spPr>
            <a:xfrm flipH="1">
              <a:off x="2168207" y="1170330"/>
              <a:ext cx="40452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12" name="Straight Arrow Connector 17411"/>
            <p:cNvCxnSpPr/>
            <p:nvPr/>
          </p:nvCxnSpPr>
          <p:spPr>
            <a:xfrm>
              <a:off x="2943343" y="1170330"/>
              <a:ext cx="404521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3680927" y="2689310"/>
              <a:ext cx="466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/>
                <a:t>r</a:t>
              </a:r>
              <a:r>
                <a:rPr lang="en-GB" sz="3200" baseline="-25000" dirty="0" smtClean="0"/>
                <a:t>1</a:t>
              </a:r>
              <a:endParaRPr lang="en-GB" sz="3200" baseline="-25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296893" y="3039958"/>
              <a:ext cx="466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/>
                <a:t>r</a:t>
              </a:r>
              <a:r>
                <a:rPr lang="en-GB" sz="3200" baseline="-25000" dirty="0"/>
                <a:t>2</a:t>
              </a:r>
            </a:p>
          </p:txBody>
        </p:sp>
        <p:cxnSp>
          <p:nvCxnSpPr>
            <p:cNvPr id="17414" name="Straight Arrow Connector 17413"/>
            <p:cNvCxnSpPr/>
            <p:nvPr/>
          </p:nvCxnSpPr>
          <p:spPr>
            <a:xfrm flipH="1" flipV="1">
              <a:off x="3817463" y="2492896"/>
              <a:ext cx="34457" cy="3195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c 1"/>
          <p:cNvSpPr/>
          <p:nvPr/>
        </p:nvSpPr>
        <p:spPr>
          <a:xfrm rot="15763664">
            <a:off x="3199800" y="1720714"/>
            <a:ext cx="914400" cy="914400"/>
          </a:xfrm>
          <a:prstGeom prst="arc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312137" y="1764124"/>
            <a:ext cx="82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20</a:t>
            </a:r>
            <a:r>
              <a:rPr lang="en-GB" sz="2400" dirty="0" smtClean="0">
                <a:latin typeface="Calibri"/>
                <a:cs typeface="Calibri"/>
              </a:rPr>
              <a:t>°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127488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732627" y="1196752"/>
                <a:ext cx="3018390" cy="10549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4000" dirty="0" err="1" smtClean="0"/>
                  <a:t>K</a:t>
                </a:r>
                <a:r>
                  <a:rPr lang="en-GB" sz="4000" baseline="-25000" dirty="0" err="1" smtClean="0"/>
                  <a:t>p</a:t>
                </a:r>
                <a:r>
                  <a:rPr lang="en-GB" sz="40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sz="4000">
                            <a:latin typeface="Cambria Math"/>
                          </a:rPr>
                          <m:t>A</m:t>
                        </m:r>
                        <m:r>
                          <a:rPr lang="en-GB" sz="4000">
                            <a:latin typeface="Cambria Math"/>
                          </a:rPr>
                          <m:t> </m:t>
                        </m:r>
                        <m:r>
                          <a:rPr lang="en-GB" sz="4000" i="1">
                            <a:latin typeface="Cambria Math"/>
                          </a:rPr>
                          <m:t>. </m:t>
                        </m:r>
                        <m:r>
                          <a:rPr lang="en-GB" sz="4000" b="0" i="1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4000" i="1">
                            <a:latin typeface="Cambria Math"/>
                            <a:ea typeface="Cambria Math"/>
                          </a:rPr>
                          <m:t>Γ</m:t>
                        </m:r>
                        <m:r>
                          <a:rPr lang="en-GB" sz="4000" i="1">
                            <a:latin typeface="Cambria Math"/>
                            <a:ea typeface="Cambria Math"/>
                          </a:rPr>
                          <m:t> . </m:t>
                        </m:r>
                        <m:r>
                          <a:rPr lang="en-GB" sz="40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GB" sz="4000" i="1"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GB" sz="4000" i="1">
                            <a:latin typeface="Cambria Math"/>
                            <a:ea typeface="Cambria Math"/>
                          </a:rPr>
                          <m:t> .  </m:t>
                        </m:r>
                        <m:sSub>
                          <m:sSubPr>
                            <m:ctrlPr>
                              <a:rPr lang="en-GB" sz="40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4000" i="1">
                                <a:latin typeface="Cambria Math"/>
                                <a:ea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GB" sz="40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40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sz="4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40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40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GB" sz="40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GB" sz="40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4000" b="0" i="1" smtClean="0">
                                        <a:latin typeface="Cambria Math"/>
                                      </a:rPr>
                                      <m:t>.  </m:t>
                                    </m:r>
                                    <m:r>
                                      <a:rPr lang="en-GB" sz="40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GB" sz="40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GB" sz="4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GB" sz="40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627" y="1196752"/>
                <a:ext cx="3018390" cy="1054969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7071" b="-52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02265" y="2539752"/>
            <a:ext cx="7857857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+mj-lt"/>
              </a:rPr>
              <a:t>K</a:t>
            </a:r>
            <a:r>
              <a:rPr lang="en-GB" sz="2400" baseline="-25000" dirty="0" err="1">
                <a:latin typeface="+mj-lt"/>
              </a:rPr>
              <a:t>p</a:t>
            </a:r>
            <a:r>
              <a:rPr lang="en-GB" sz="2400" dirty="0" smtClean="0">
                <a:latin typeface="+mj-lt"/>
              </a:rPr>
              <a:t> = air </a:t>
            </a:r>
            <a:r>
              <a:rPr lang="en-GB" sz="2400" dirty="0" err="1" smtClean="0">
                <a:latin typeface="+mj-lt"/>
              </a:rPr>
              <a:t>kerma</a:t>
            </a:r>
            <a:r>
              <a:rPr lang="en-GB" sz="2400" dirty="0" smtClean="0">
                <a:latin typeface="+mj-lt"/>
              </a:rPr>
              <a:t> rate at P from area A</a:t>
            </a:r>
            <a:r>
              <a:rPr lang="en-GB" sz="2400" baseline="-25000" dirty="0" smtClean="0">
                <a:latin typeface="+mj-lt"/>
              </a:rPr>
              <a:t>1</a:t>
            </a:r>
          </a:p>
          <a:p>
            <a:endParaRPr lang="en-GB" sz="2400" baseline="-25000" dirty="0" smtClean="0">
              <a:latin typeface="+mj-lt"/>
            </a:endParaRPr>
          </a:p>
          <a:p>
            <a:r>
              <a:rPr lang="en-GB" sz="2400" dirty="0" smtClean="0">
                <a:latin typeface="+mj-lt"/>
              </a:rPr>
              <a:t>A = activity of source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 smtClean="0">
                <a:latin typeface="+mj-lt"/>
                <a:cs typeface="Calibri"/>
              </a:rPr>
              <a:t>Г = air </a:t>
            </a:r>
            <a:r>
              <a:rPr lang="en-GB" sz="2400" dirty="0" err="1" smtClean="0">
                <a:latin typeface="+mj-lt"/>
                <a:cs typeface="Calibri"/>
              </a:rPr>
              <a:t>kerma</a:t>
            </a:r>
            <a:r>
              <a:rPr lang="en-GB" sz="2400" dirty="0" smtClean="0">
                <a:latin typeface="+mj-lt"/>
                <a:cs typeface="Calibri"/>
              </a:rPr>
              <a:t> rate per unit activity at 1 m from source</a:t>
            </a:r>
          </a:p>
          <a:p>
            <a:endParaRPr lang="en-GB" sz="2400" dirty="0">
              <a:latin typeface="+mj-lt"/>
              <a:cs typeface="Calibri"/>
            </a:endParaRPr>
          </a:p>
          <a:p>
            <a:r>
              <a:rPr lang="el-GR" sz="2400" dirty="0" smtClean="0">
                <a:latin typeface="Calibri"/>
                <a:cs typeface="Calibri"/>
              </a:rPr>
              <a:t>α</a:t>
            </a:r>
            <a:r>
              <a:rPr lang="en-GB" sz="2400" dirty="0" smtClean="0">
                <a:latin typeface="+mj-lt"/>
                <a:cs typeface="Calibri"/>
              </a:rPr>
              <a:t> = reflection coefficient per unit area for scatter</a:t>
            </a:r>
          </a:p>
          <a:p>
            <a:endParaRPr lang="en-GB" sz="2400" dirty="0">
              <a:latin typeface="+mj-lt"/>
              <a:cs typeface="Calibri"/>
            </a:endParaRPr>
          </a:p>
          <a:p>
            <a:r>
              <a:rPr lang="en-GB" sz="2400" dirty="0" smtClean="0">
                <a:latin typeface="+mj-lt"/>
                <a:cs typeface="Calibri"/>
              </a:rPr>
              <a:t>A</a:t>
            </a:r>
            <a:r>
              <a:rPr lang="en-GB" sz="2400" baseline="-25000" dirty="0" smtClean="0">
                <a:latin typeface="+mj-lt"/>
                <a:cs typeface="Calibri"/>
              </a:rPr>
              <a:t>1</a:t>
            </a:r>
            <a:r>
              <a:rPr lang="en-GB" sz="2400" dirty="0" smtClean="0">
                <a:latin typeface="+mj-lt"/>
                <a:cs typeface="Calibri"/>
              </a:rPr>
              <a:t> = area defined by dotted lines 10° either side of centre line</a:t>
            </a:r>
          </a:p>
          <a:p>
            <a:endParaRPr lang="en-GB" sz="2400" dirty="0">
              <a:latin typeface="+mj-lt"/>
              <a:cs typeface="Calibri"/>
            </a:endParaRPr>
          </a:p>
          <a:p>
            <a:r>
              <a:rPr lang="en-GB" sz="2400" dirty="0">
                <a:latin typeface="+mj-lt"/>
                <a:cs typeface="Calibri"/>
              </a:rPr>
              <a:t>r</a:t>
            </a:r>
            <a:r>
              <a:rPr lang="en-GB" sz="2400" baseline="-25000" dirty="0" smtClean="0">
                <a:latin typeface="+mj-lt"/>
                <a:cs typeface="Calibri"/>
              </a:rPr>
              <a:t>1</a:t>
            </a:r>
            <a:r>
              <a:rPr lang="en-GB" sz="2400" dirty="0" smtClean="0">
                <a:latin typeface="+mj-lt"/>
                <a:cs typeface="Calibri"/>
              </a:rPr>
              <a:t> and r</a:t>
            </a:r>
            <a:r>
              <a:rPr lang="en-GB" sz="2400" baseline="-25000" dirty="0" smtClean="0">
                <a:latin typeface="+mj-lt"/>
                <a:cs typeface="Calibri"/>
              </a:rPr>
              <a:t>2</a:t>
            </a:r>
            <a:r>
              <a:rPr lang="en-GB" sz="2400" dirty="0" smtClean="0">
                <a:latin typeface="+mj-lt"/>
                <a:cs typeface="Calibri"/>
              </a:rPr>
              <a:t> are distances shown in the figure</a:t>
            </a:r>
            <a:endParaRPr lang="en-GB" sz="24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76672"/>
            <a:ext cx="5079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Dose rate and scatter calculations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4132" y="961002"/>
            <a:ext cx="3879867" cy="315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479237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402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1093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61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3397858"/>
            <a:ext cx="1" cy="190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339785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3397858"/>
            <a:ext cx="0" cy="1327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 rot="5400000">
            <a:off x="4326617" y="3090384"/>
            <a:ext cx="1937295" cy="742319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558923" y="5701124"/>
            <a:ext cx="8373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r</a:t>
            </a:r>
            <a:r>
              <a:rPr lang="en-GB" sz="2800" dirty="0" smtClean="0"/>
              <a:t>epeat at 20</a:t>
            </a:r>
            <a:r>
              <a:rPr lang="en-GB" sz="2800" dirty="0" smtClean="0">
                <a:latin typeface="Calibri"/>
                <a:cs typeface="Calibri"/>
              </a:rPr>
              <a:t>°</a:t>
            </a:r>
            <a:r>
              <a:rPr lang="en-GB" sz="2800" dirty="0" smtClean="0"/>
              <a:t> intervals and sum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c</a:t>
            </a:r>
            <a:r>
              <a:rPr lang="en-GB" sz="2800" dirty="0" smtClean="0"/>
              <a:t>alculate transmission through wall</a:t>
            </a:r>
            <a:endParaRPr lang="en-GB" sz="2800" dirty="0"/>
          </a:p>
        </p:txBody>
      </p:sp>
      <p:sp>
        <p:nvSpPr>
          <p:cNvPr id="3" name="Oval 2"/>
          <p:cNvSpPr/>
          <p:nvPr/>
        </p:nvSpPr>
        <p:spPr>
          <a:xfrm>
            <a:off x="5940151" y="3789039"/>
            <a:ext cx="636951" cy="6703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2168207" y="5090045"/>
            <a:ext cx="1179658" cy="22088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327466" y="2812420"/>
            <a:ext cx="257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</a:t>
            </a:r>
            <a:r>
              <a:rPr lang="en-GB" sz="2400" dirty="0" smtClean="0"/>
              <a:t>emote </a:t>
            </a:r>
            <a:r>
              <a:rPr lang="en-GB" sz="2400" dirty="0" err="1" smtClean="0"/>
              <a:t>afterloader</a:t>
            </a:r>
            <a:endParaRPr lang="en-GB" sz="2400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577102" y="3274085"/>
            <a:ext cx="515178" cy="51495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49492" y="1845174"/>
            <a:ext cx="1891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p</a:t>
            </a:r>
            <a:r>
              <a:rPr lang="en-GB" sz="2400" dirty="0" smtClean="0"/>
              <a:t>atient couch</a:t>
            </a:r>
            <a:endParaRPr lang="en-GB" sz="2400" dirty="0"/>
          </a:p>
        </p:txBody>
      </p:sp>
      <p:sp>
        <p:nvSpPr>
          <p:cNvPr id="40" name="Title 1"/>
          <p:cNvSpPr>
            <a:spLocks noGrp="1"/>
          </p:cNvSpPr>
          <p:nvPr>
            <p:ph type="title"/>
          </p:nvPr>
        </p:nvSpPr>
        <p:spPr>
          <a:xfrm>
            <a:off x="2236841" y="188640"/>
            <a:ext cx="4065030" cy="504056"/>
          </a:xfrm>
        </p:spPr>
        <p:txBody>
          <a:bodyPr>
            <a:no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Brachytherapy suite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758036" y="1484784"/>
            <a:ext cx="0" cy="39604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72729" y="5434035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P</a:t>
            </a:r>
            <a:endParaRPr lang="en-GB" sz="2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66247" y="3208516"/>
            <a:ext cx="1658032" cy="51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/>
          <p:nvPr/>
        </p:nvCxnSpPr>
        <p:spPr>
          <a:xfrm flipH="1" flipV="1">
            <a:off x="2758036" y="1484784"/>
            <a:ext cx="2556283" cy="230425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572729" y="908720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A</a:t>
            </a:r>
          </a:p>
        </p:txBody>
      </p:sp>
      <p:cxnSp>
        <p:nvCxnSpPr>
          <p:cNvPr id="47" name="Straight Connector 46"/>
          <p:cNvCxnSpPr>
            <a:endCxn id="22" idx="0"/>
          </p:cNvCxnSpPr>
          <p:nvPr/>
        </p:nvCxnSpPr>
        <p:spPr>
          <a:xfrm flipH="1">
            <a:off x="2758036" y="1484784"/>
            <a:ext cx="1093884" cy="3949251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851920" y="1484784"/>
            <a:ext cx="1462399" cy="2304255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5310405" y="3736584"/>
            <a:ext cx="3914" cy="1959061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5312979" y="3720662"/>
            <a:ext cx="725214" cy="237148"/>
          </a:xfrm>
          <a:custGeom>
            <a:avLst/>
            <a:gdLst>
              <a:gd name="connsiteX0" fmla="*/ 0 w 725214"/>
              <a:gd name="connsiteY0" fmla="*/ 47297 h 237148"/>
              <a:gd name="connsiteX1" fmla="*/ 0 w 725214"/>
              <a:gd name="connsiteY1" fmla="*/ 47297 h 237148"/>
              <a:gd name="connsiteX2" fmla="*/ 157655 w 725214"/>
              <a:gd name="connsiteY2" fmla="*/ 15766 h 237148"/>
              <a:gd name="connsiteX3" fmla="*/ 204952 w 725214"/>
              <a:gd name="connsiteY3" fmla="*/ 0 h 237148"/>
              <a:gd name="connsiteX4" fmla="*/ 394138 w 725214"/>
              <a:gd name="connsiteY4" fmla="*/ 15766 h 237148"/>
              <a:gd name="connsiteX5" fmla="*/ 457200 w 725214"/>
              <a:gd name="connsiteY5" fmla="*/ 31531 h 237148"/>
              <a:gd name="connsiteX6" fmla="*/ 551793 w 725214"/>
              <a:gd name="connsiteY6" fmla="*/ 63062 h 237148"/>
              <a:gd name="connsiteX7" fmla="*/ 583324 w 725214"/>
              <a:gd name="connsiteY7" fmla="*/ 110359 h 237148"/>
              <a:gd name="connsiteX8" fmla="*/ 677918 w 725214"/>
              <a:gd name="connsiteY8" fmla="*/ 189186 h 237148"/>
              <a:gd name="connsiteX9" fmla="*/ 725214 w 725214"/>
              <a:gd name="connsiteY9" fmla="*/ 236483 h 237148"/>
              <a:gd name="connsiteX10" fmla="*/ 725214 w 725214"/>
              <a:gd name="connsiteY10" fmla="*/ 204952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5214" h="237148">
                <a:moveTo>
                  <a:pt x="0" y="47297"/>
                </a:moveTo>
                <a:lnTo>
                  <a:pt x="0" y="47297"/>
                </a:lnTo>
                <a:cubicBezTo>
                  <a:pt x="52552" y="36787"/>
                  <a:pt x="105435" y="27817"/>
                  <a:pt x="157655" y="15766"/>
                </a:cubicBezTo>
                <a:cubicBezTo>
                  <a:pt x="173848" y="12029"/>
                  <a:pt x="188333" y="0"/>
                  <a:pt x="204952" y="0"/>
                </a:cubicBezTo>
                <a:cubicBezTo>
                  <a:pt x="268233" y="0"/>
                  <a:pt x="331076" y="10511"/>
                  <a:pt x="394138" y="15766"/>
                </a:cubicBezTo>
                <a:cubicBezTo>
                  <a:pt x="415159" y="21021"/>
                  <a:pt x="436446" y="25305"/>
                  <a:pt x="457200" y="31531"/>
                </a:cubicBezTo>
                <a:cubicBezTo>
                  <a:pt x="489035" y="41081"/>
                  <a:pt x="551793" y="63062"/>
                  <a:pt x="551793" y="63062"/>
                </a:cubicBezTo>
                <a:cubicBezTo>
                  <a:pt x="562303" y="78828"/>
                  <a:pt x="571194" y="95803"/>
                  <a:pt x="583324" y="110359"/>
                </a:cubicBezTo>
                <a:cubicBezTo>
                  <a:pt x="621257" y="155878"/>
                  <a:pt x="631414" y="158184"/>
                  <a:pt x="677918" y="189186"/>
                </a:cubicBezTo>
                <a:cubicBezTo>
                  <a:pt x="697007" y="246454"/>
                  <a:pt x="677065" y="236483"/>
                  <a:pt x="725214" y="236483"/>
                </a:cubicBezTo>
                <a:lnTo>
                  <a:pt x="725214" y="20495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1350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Radiation surveys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487" y="1523393"/>
            <a:ext cx="8208912" cy="557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Physical inspection, cracks, defects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8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Radiation survey;  look for hot spots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8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800" dirty="0" smtClean="0"/>
              <a:t>Primary barrier;  0, 9,0 180, 270</a:t>
            </a:r>
            <a:r>
              <a:rPr lang="en-GB" sz="2800" dirty="0" smtClean="0">
                <a:latin typeface="Calibri"/>
                <a:cs typeface="Calibri"/>
              </a:rPr>
              <a:t>°</a:t>
            </a:r>
            <a:r>
              <a:rPr lang="en-GB" sz="2800" dirty="0" smtClean="0"/>
              <a:t> with and without phantom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800" dirty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>
                <a:cs typeface="Arial" charset="0"/>
              </a:rPr>
              <a:t>Compare the results with the calculated </a:t>
            </a:r>
            <a:r>
              <a:rPr lang="en-GB" sz="2800" dirty="0" smtClean="0">
                <a:cs typeface="Arial" charset="0"/>
              </a:rPr>
              <a:t>values, professional guidelines and national legislation.</a:t>
            </a:r>
            <a:endParaRPr lang="en-GB" sz="2800" dirty="0">
              <a:cs typeface="Arial" charset="0"/>
            </a:endParaRP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endParaRPr lang="en-GB" sz="2800" dirty="0">
              <a:cs typeface="Arial" charset="0"/>
            </a:endParaRP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>
                <a:cs typeface="Arial" charset="0"/>
              </a:rPr>
              <a:t>Check </a:t>
            </a:r>
            <a:r>
              <a:rPr lang="en-GB" sz="2800" dirty="0" smtClean="0">
                <a:cs typeface="Arial" charset="0"/>
              </a:rPr>
              <a:t>operation of  </a:t>
            </a:r>
            <a:r>
              <a:rPr lang="en-GB" sz="2800" dirty="0">
                <a:cs typeface="Arial" charset="0"/>
              </a:rPr>
              <a:t>warning signs and engineering </a:t>
            </a:r>
            <a:r>
              <a:rPr lang="en-GB" sz="2800" dirty="0" smtClean="0">
                <a:cs typeface="Arial" charset="0"/>
              </a:rPr>
              <a:t>controls</a:t>
            </a:r>
            <a:endParaRPr lang="en-GB" sz="2800" dirty="0">
              <a:cs typeface="Arial" charset="0"/>
            </a:endParaRP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</a:pPr>
            <a:endParaRPr lang="en-US" dirty="0">
              <a:cs typeface="Arial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8189198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89216" y="3413447"/>
            <a:ext cx="2993233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3707903" y="5661248"/>
            <a:ext cx="2088233" cy="114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 rot="5962438">
            <a:off x="2508147" y="1293938"/>
            <a:ext cx="2034957" cy="4745907"/>
            <a:chOff x="3185384" y="3216503"/>
            <a:chExt cx="2034957" cy="4745907"/>
          </a:xfrm>
        </p:grpSpPr>
        <p:sp>
          <p:nvSpPr>
            <p:cNvPr id="15" name="Rectangle 14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Isosceles Triangle 19"/>
            <p:cNvSpPr/>
            <p:nvPr/>
          </p:nvSpPr>
          <p:spPr>
            <a:xfrm rot="2265651">
              <a:off x="3185384" y="3216503"/>
              <a:ext cx="825573" cy="4745907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 rot="15890755">
            <a:off x="3832065" y="4214974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 rot="10486336">
            <a:off x="4510697" y="4829549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 rot="3221479">
            <a:off x="2482927" y="2452559"/>
            <a:ext cx="1992650" cy="4607733"/>
            <a:chOff x="3227691" y="3230970"/>
            <a:chExt cx="1992650" cy="4607733"/>
          </a:xfrm>
        </p:grpSpPr>
        <p:sp>
          <p:nvSpPr>
            <p:cNvPr id="37" name="Rectangle 36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Isosceles Triangle 37"/>
            <p:cNvSpPr/>
            <p:nvPr/>
          </p:nvSpPr>
          <p:spPr>
            <a:xfrm rot="2265651">
              <a:off x="3227691" y="3230970"/>
              <a:ext cx="825573" cy="4607733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243411" y="2839441"/>
            <a:ext cx="195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Max. field size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53044" y="5430415"/>
            <a:ext cx="1751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No phantom</a:t>
            </a:r>
            <a:endParaRPr lang="en-GB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977744" y="3336193"/>
            <a:ext cx="241157" cy="78333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17224" y="3682913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35671" y="884617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04357" y="511980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4068" y="3705572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3" name="Isosceles Triangle 42"/>
          <p:cNvSpPr/>
          <p:nvPr/>
        </p:nvSpPr>
        <p:spPr>
          <a:xfrm rot="10800000">
            <a:off x="4289142" y="764704"/>
            <a:ext cx="825573" cy="424528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198799">
            <a:off x="5726210" y="2184412"/>
            <a:ext cx="825573" cy="4279584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3624116" y="4346494"/>
            <a:ext cx="1102605" cy="108392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697475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89216" y="3413447"/>
            <a:ext cx="2993233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3707903" y="5661248"/>
            <a:ext cx="2088233" cy="114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 rot="5962438">
            <a:off x="2508147" y="1293938"/>
            <a:ext cx="2034957" cy="4745907"/>
            <a:chOff x="3185384" y="3216503"/>
            <a:chExt cx="2034957" cy="4745907"/>
          </a:xfrm>
        </p:grpSpPr>
        <p:sp>
          <p:nvSpPr>
            <p:cNvPr id="15" name="Rectangle 14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Isosceles Triangle 19"/>
            <p:cNvSpPr/>
            <p:nvPr/>
          </p:nvSpPr>
          <p:spPr>
            <a:xfrm rot="2265651">
              <a:off x="3185384" y="3216503"/>
              <a:ext cx="825573" cy="4745907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 rot="13933148">
            <a:off x="4866187" y="1762913"/>
            <a:ext cx="1892173" cy="4279584"/>
            <a:chOff x="3328168" y="3265330"/>
            <a:chExt cx="1892173" cy="4279584"/>
          </a:xfrm>
        </p:grpSpPr>
        <p:sp>
          <p:nvSpPr>
            <p:cNvPr id="27" name="Rectangle 26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Isosceles Triangle 27"/>
            <p:cNvSpPr/>
            <p:nvPr/>
          </p:nvSpPr>
          <p:spPr>
            <a:xfrm rot="2265651">
              <a:off x="3328168" y="3265330"/>
              <a:ext cx="825573" cy="4279584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 rot="8528729">
            <a:off x="3344050" y="1088784"/>
            <a:ext cx="1881795" cy="4245280"/>
            <a:chOff x="3338546" y="3268826"/>
            <a:chExt cx="1881795" cy="4245280"/>
          </a:xfrm>
        </p:grpSpPr>
        <p:sp>
          <p:nvSpPr>
            <p:cNvPr id="31" name="Rectangle 30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Isosceles Triangle 34"/>
            <p:cNvSpPr/>
            <p:nvPr/>
          </p:nvSpPr>
          <p:spPr>
            <a:xfrm rot="2271271">
              <a:off x="3338546" y="3268826"/>
              <a:ext cx="825573" cy="4245280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rot="3221479">
            <a:off x="2482927" y="2452559"/>
            <a:ext cx="1992650" cy="4607733"/>
            <a:chOff x="3227691" y="3230970"/>
            <a:chExt cx="1992650" cy="4607733"/>
          </a:xfrm>
        </p:grpSpPr>
        <p:sp>
          <p:nvSpPr>
            <p:cNvPr id="37" name="Rectangle 36"/>
            <p:cNvSpPr/>
            <p:nvPr/>
          </p:nvSpPr>
          <p:spPr>
            <a:xfrm rot="1957607">
              <a:off x="4788293" y="3607377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Isosceles Triangle 37"/>
            <p:cNvSpPr/>
            <p:nvPr/>
          </p:nvSpPr>
          <p:spPr>
            <a:xfrm rot="2265651">
              <a:off x="3227691" y="3230970"/>
              <a:ext cx="825573" cy="4607733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4324253" y="4119528"/>
            <a:ext cx="743442" cy="3724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817224" y="3682913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35671" y="884617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04357" y="511980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4068" y="3705572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653044" y="5430415"/>
            <a:ext cx="5414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With phantom for maximum scatter</a:t>
            </a:r>
            <a:endParaRPr lang="en-GB" sz="2800" dirty="0"/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3624116" y="4346494"/>
            <a:ext cx="1102605" cy="108392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243411" y="2839441"/>
            <a:ext cx="195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Max. field size</a:t>
            </a:r>
            <a:endParaRPr lang="en-GB" sz="2400" dirty="0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5977744" y="3336193"/>
            <a:ext cx="241157" cy="78333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6070810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24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304896"/>
            <a:ext cx="648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 rot="5400000">
            <a:off x="5393798" y="2950647"/>
            <a:ext cx="319545" cy="1043986"/>
            <a:chOff x="323528" y="1681198"/>
            <a:chExt cx="432048" cy="2007128"/>
          </a:xfrm>
        </p:grpSpPr>
        <p:sp>
          <p:nvSpPr>
            <p:cNvPr id="4" name="Oval 3"/>
            <p:cNvSpPr/>
            <p:nvPr/>
          </p:nvSpPr>
          <p:spPr>
            <a:xfrm>
              <a:off x="370547" y="1681198"/>
              <a:ext cx="311547" cy="39699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323528" y="1988840"/>
              <a:ext cx="432048" cy="107273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8428" y="2902705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66793" y="2894809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198732" y="-171400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11760" y="5044886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71513" y="5080411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28120" y="2747478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5576" y="2612811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FF0000"/>
                </a:solidFill>
              </a:rPr>
              <a:t>•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075564" y="428764"/>
            <a:ext cx="1304748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2087944" y="428764"/>
            <a:ext cx="2736084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7850484" y="908720"/>
            <a:ext cx="0" cy="1993986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087707" y="1028929"/>
            <a:ext cx="0" cy="1718549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7850484" y="3870402"/>
            <a:ext cx="0" cy="1454014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087707" y="3813140"/>
            <a:ext cx="0" cy="1454014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239792" y="5680575"/>
            <a:ext cx="1304748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3347864" y="5680575"/>
            <a:ext cx="1892137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411760" y="3723277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00CC00"/>
                </a:solidFill>
              </a:rPr>
              <a:t>•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11760" y="1547148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00CC00"/>
                </a:solidFill>
              </a:rPr>
              <a:t>•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2734124" y="2612811"/>
            <a:ext cx="0" cy="1334996"/>
          </a:xfrm>
          <a:prstGeom prst="line">
            <a:avLst/>
          </a:prstGeom>
          <a:ln>
            <a:solidFill>
              <a:srgbClr val="00CC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80233" y="6156012"/>
            <a:ext cx="274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Radiation surveys</a:t>
            </a:r>
            <a:endParaRPr lang="en-GB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2168206" y="5044886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solidFill>
                  <a:srgbClr val="00CC00"/>
                </a:solidFill>
              </a:rPr>
              <a:t>•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6734248" y="5945559"/>
            <a:ext cx="2006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Photon measurements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3023927" y="1824146"/>
            <a:ext cx="2006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CC00"/>
                </a:solidFill>
              </a:rPr>
              <a:t>Neutron measurements</a:t>
            </a:r>
            <a:endParaRPr lang="en-GB" dirty="0">
              <a:solidFill>
                <a:srgbClr val="00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754966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roger\radiation protection\JCUH tomo\pictures\P10107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416188" cy="417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4649" y="4941168"/>
            <a:ext cx="67342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/>
              <a:t>Portable ionization chamber</a:t>
            </a:r>
          </a:p>
          <a:p>
            <a:r>
              <a:rPr lang="en-GB" sz="2400" dirty="0"/>
              <a:t>	</a:t>
            </a:r>
            <a:r>
              <a:rPr lang="en-GB" sz="2400" dirty="0" smtClean="0"/>
              <a:t> (rate and integrate modes; up to 50 </a:t>
            </a:r>
            <a:r>
              <a:rPr lang="en-GB" sz="2400" dirty="0" err="1" smtClean="0"/>
              <a:t>mGy</a:t>
            </a:r>
            <a:r>
              <a:rPr lang="en-GB" sz="2400" dirty="0" smtClean="0"/>
              <a:t> h</a:t>
            </a:r>
            <a:r>
              <a:rPr lang="en-GB" sz="2400" baseline="30000" dirty="0" smtClean="0"/>
              <a:t>-1</a:t>
            </a:r>
            <a:r>
              <a:rPr lang="en-GB" sz="2400" dirty="0" smtClean="0"/>
              <a:t>)</a:t>
            </a:r>
          </a:p>
          <a:p>
            <a:endParaRPr lang="en-GB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/>
              <a:t>Portable neutron survey meter (&gt; 10 MV)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16267408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arrison\Documents\roger\radiation protection\JCUH tomo\pictures\P10107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0879"/>
            <a:ext cx="881579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261108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684213" y="376238"/>
            <a:ext cx="7488237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Summary</a:t>
            </a:r>
          </a:p>
          <a:p>
            <a:pPr eaLnBrk="1" hangingPunct="1">
              <a:spcBef>
                <a:spcPct val="50000"/>
              </a:spcBef>
            </a:pPr>
            <a:endParaRPr lang="en-GB" sz="24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Shielding calculations, especially for mazes, are mostly empirical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 smtClean="0"/>
              <a:t>Data are not comprehensive, especially reflection </a:t>
            </a:r>
            <a:r>
              <a:rPr lang="en-GB" sz="2400" dirty="0"/>
              <a:t>coefficients </a:t>
            </a:r>
            <a:r>
              <a:rPr lang="en-GB" sz="2400" dirty="0" smtClean="0"/>
              <a:t>. Transmission </a:t>
            </a:r>
            <a:r>
              <a:rPr lang="en-GB" sz="2400" dirty="0"/>
              <a:t>data for common shielding materials are better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Use several different methods and compare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Agreement with measurement within a factor of 2 is quite good!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Build in some safety factors and calculate worst case conditions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382954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79789" y="3507600"/>
            <a:ext cx="1032371" cy="1322677"/>
            <a:chOff x="2062440" y="7086271"/>
            <a:chExt cx="1032371" cy="1322677"/>
          </a:xfrm>
        </p:grpSpPr>
        <p:sp>
          <p:nvSpPr>
            <p:cNvPr id="15" name="Rectangle 14"/>
            <p:cNvSpPr/>
            <p:nvPr/>
          </p:nvSpPr>
          <p:spPr>
            <a:xfrm>
              <a:off x="2362603" y="7086271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062440" y="7376577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4" descr="https://missmanganssciencesite.pbworks.com/f/5354elec%5B1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5921" y="3363451"/>
            <a:ext cx="1420106" cy="19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Isosceles Triangle 21"/>
          <p:cNvSpPr/>
          <p:nvPr/>
        </p:nvSpPr>
        <p:spPr>
          <a:xfrm rot="2265651">
            <a:off x="3943960" y="3475929"/>
            <a:ext cx="825573" cy="226839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014653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684213" y="376238"/>
            <a:ext cx="7488237" cy="606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References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en-GB" sz="2400" dirty="0" smtClean="0"/>
          </a:p>
          <a:p>
            <a:pPr eaLnBrk="1" hangingPunct="1">
              <a:spcBef>
                <a:spcPct val="50000"/>
              </a:spcBef>
            </a:pPr>
            <a:r>
              <a:rPr lang="en-GB" sz="2400" dirty="0" smtClean="0"/>
              <a:t>NCRP Report 151 2005 Structural Shielding Design and Evaluation for Megavoltage X- and Gamma-Ray Radiotherapy Facilities National Council on Radiation Protection and Measurements, Bethesda MD, USA </a:t>
            </a:r>
          </a:p>
          <a:p>
            <a:pPr eaLnBrk="1" hangingPunct="1">
              <a:spcBef>
                <a:spcPct val="50000"/>
              </a:spcBef>
            </a:pPr>
            <a:endParaRPr lang="en-GB" sz="2400" dirty="0"/>
          </a:p>
          <a:p>
            <a:pPr eaLnBrk="1" hangingPunct="1">
              <a:spcBef>
                <a:spcPct val="50000"/>
              </a:spcBef>
            </a:pPr>
            <a:r>
              <a:rPr lang="en-GB" sz="2400" dirty="0" smtClean="0"/>
              <a:t>IPEM Report 75 1997 The Design of Radiotherapy Treatment Room Facilities. Institute of Physics and Engineering in Medicine, York, UK (under revision)</a:t>
            </a:r>
          </a:p>
          <a:p>
            <a:pPr eaLnBrk="1" hangingPunct="1">
              <a:spcBef>
                <a:spcPct val="50000"/>
              </a:spcBef>
            </a:pPr>
            <a:endParaRPr lang="en-GB" sz="2400" dirty="0"/>
          </a:p>
          <a:p>
            <a:pPr eaLnBrk="1" hangingPunct="1">
              <a:spcBef>
                <a:spcPct val="50000"/>
              </a:spcBef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303114421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6882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89216" y="3413447"/>
            <a:ext cx="2993233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1957607">
            <a:off x="4788293" y="3607377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3707903" y="5661248"/>
            <a:ext cx="2088233" cy="114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osceles Triangle 19"/>
          <p:cNvSpPr/>
          <p:nvPr/>
        </p:nvSpPr>
        <p:spPr>
          <a:xfrm rot="2265651">
            <a:off x="3943960" y="3475929"/>
            <a:ext cx="825573" cy="226839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13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Isosceles Triangle 54"/>
          <p:cNvSpPr/>
          <p:nvPr/>
        </p:nvSpPr>
        <p:spPr>
          <a:xfrm rot="5400000">
            <a:off x="2683045" y="2239074"/>
            <a:ext cx="1152128" cy="4149989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5134064" y="4182571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63928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 rot="10800000">
            <a:off x="4119912" y="1268760"/>
            <a:ext cx="1152128" cy="3689588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4511" y="3408153"/>
            <a:ext cx="2982644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79952" y="4827964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27455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osceles Triangle 28"/>
          <p:cNvSpPr/>
          <p:nvPr/>
        </p:nvSpPr>
        <p:spPr>
          <a:xfrm rot="12950056">
            <a:off x="4916282" y="1185548"/>
            <a:ext cx="1152128" cy="4149989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12797272">
            <a:off x="4133257" y="4698757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27455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osceles Triangle 28"/>
          <p:cNvSpPr/>
          <p:nvPr/>
        </p:nvSpPr>
        <p:spPr>
          <a:xfrm rot="16200000">
            <a:off x="5547200" y="2217818"/>
            <a:ext cx="1152128" cy="4149989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489216" y="3413447"/>
            <a:ext cx="2993233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3832245" y="4182570"/>
            <a:ext cx="432048" cy="26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179789" y="3797906"/>
            <a:ext cx="1032371" cy="10323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2745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79789" y="3507600"/>
            <a:ext cx="1032371" cy="1322677"/>
            <a:chOff x="2062440" y="7086271"/>
            <a:chExt cx="1032371" cy="1322677"/>
          </a:xfrm>
        </p:grpSpPr>
        <p:sp>
          <p:nvSpPr>
            <p:cNvPr id="15" name="Rectangle 14"/>
            <p:cNvSpPr/>
            <p:nvPr/>
          </p:nvSpPr>
          <p:spPr>
            <a:xfrm>
              <a:off x="2362603" y="7086271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062440" y="7376577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4" descr="https://missmanganssciencesite.pbworks.com/f/5354elec%5B1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5921" y="3363451"/>
            <a:ext cx="1420106" cy="19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2265651">
            <a:off x="3943960" y="3475929"/>
            <a:ext cx="825573" cy="226839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10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79789" y="3507600"/>
            <a:ext cx="1032371" cy="1322677"/>
            <a:chOff x="2062440" y="7086271"/>
            <a:chExt cx="1032371" cy="1322677"/>
          </a:xfrm>
        </p:grpSpPr>
        <p:sp>
          <p:nvSpPr>
            <p:cNvPr id="15" name="Rectangle 14"/>
            <p:cNvSpPr/>
            <p:nvPr/>
          </p:nvSpPr>
          <p:spPr>
            <a:xfrm>
              <a:off x="2362603" y="7086271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062440" y="7376577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4" descr="https://missmanganssciencesite.pbworks.com/f/5354elec%5B1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5921" y="3363451"/>
            <a:ext cx="1420106" cy="19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1785265" y="561782"/>
            <a:ext cx="6472247" cy="6472247"/>
          </a:xfrm>
          <a:prstGeom prst="ellipse">
            <a:avLst/>
          </a:prstGeom>
          <a:gradFill>
            <a:gsLst>
              <a:gs pos="99000">
                <a:srgbClr val="FFFFAB">
                  <a:alpha val="0"/>
                </a:srgbClr>
              </a:gs>
              <a:gs pos="6000">
                <a:srgbClr val="FFFF0D"/>
              </a:gs>
              <a:gs pos="56000">
                <a:srgbClr val="FFFF00">
                  <a:lumMod val="66000"/>
                  <a:lumOff val="34000"/>
                  <a:alpha val="3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/>
          <p:cNvSpPr/>
          <p:nvPr/>
        </p:nvSpPr>
        <p:spPr>
          <a:xfrm rot="2265651">
            <a:off x="3943960" y="3475929"/>
            <a:ext cx="825573" cy="226839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8536" y="476672"/>
            <a:ext cx="265591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FF00"/>
                </a:solidFill>
              </a:rPr>
              <a:t>Leakage x-rays</a:t>
            </a:r>
            <a:endParaRPr lang="en-GB" sz="3200" dirty="0">
              <a:solidFill>
                <a:srgbClr val="FFFF0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724128" y="1196752"/>
            <a:ext cx="1358938" cy="172819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486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48680"/>
            <a:ext cx="80648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Outline</a:t>
            </a:r>
          </a:p>
          <a:p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Sources of radiation in a treatment room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Basic room design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Primary and secondary barrier shielding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Design goals, workload, use factor, occupancy, duty cycle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Leakage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Patient scatter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557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1700808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2348880"/>
            <a:ext cx="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8035" y="234888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8258" y="1700808"/>
            <a:ext cx="0" cy="3604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766547" y="5304896"/>
            <a:ext cx="7577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16200000">
            <a:off x="3901902" y="4123072"/>
            <a:ext cx="1588148" cy="77549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0800000">
            <a:off x="3707904" y="1484782"/>
            <a:ext cx="1872207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766547" y="2348880"/>
            <a:ext cx="10171" cy="295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493823" y="3408840"/>
            <a:ext cx="2984019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5614272" y="3430679"/>
            <a:ext cx="2937588" cy="88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79789" y="3507600"/>
            <a:ext cx="1032371" cy="1322677"/>
            <a:chOff x="2062440" y="7086271"/>
            <a:chExt cx="1032371" cy="1322677"/>
          </a:xfrm>
        </p:grpSpPr>
        <p:sp>
          <p:nvSpPr>
            <p:cNvPr id="15" name="Rectangle 14"/>
            <p:cNvSpPr/>
            <p:nvPr/>
          </p:nvSpPr>
          <p:spPr>
            <a:xfrm>
              <a:off x="2362603" y="7086271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062440" y="7376577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4" descr="https://missmanganssciencesite.pbworks.com/f/5354elec%5B1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5921" y="3363451"/>
            <a:ext cx="1420106" cy="19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1785265" y="561782"/>
            <a:ext cx="6472247" cy="6472247"/>
          </a:xfrm>
          <a:prstGeom prst="ellipse">
            <a:avLst/>
          </a:prstGeom>
          <a:gradFill>
            <a:gsLst>
              <a:gs pos="99000">
                <a:srgbClr val="FFFFAB">
                  <a:alpha val="0"/>
                </a:srgbClr>
              </a:gs>
              <a:gs pos="6000">
                <a:srgbClr val="FFFF0D"/>
              </a:gs>
              <a:gs pos="56000">
                <a:srgbClr val="FFFF00">
                  <a:lumMod val="66000"/>
                  <a:lumOff val="34000"/>
                  <a:alpha val="3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/>
          <p:cNvSpPr/>
          <p:nvPr/>
        </p:nvSpPr>
        <p:spPr>
          <a:xfrm rot="2265651">
            <a:off x="3943960" y="3475929"/>
            <a:ext cx="825573" cy="2268390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8536" y="476672"/>
            <a:ext cx="265591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FF00"/>
                </a:solidFill>
              </a:rPr>
              <a:t>Leakage x-rays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158035" y="980728"/>
            <a:ext cx="4795775" cy="4710443"/>
          </a:xfrm>
          <a:prstGeom prst="ellipse">
            <a:avLst/>
          </a:prstGeom>
          <a:gradFill flip="none" rotWithShape="1">
            <a:gsLst>
              <a:gs pos="97000">
                <a:srgbClr val="FFFF99">
                  <a:alpha val="0"/>
                </a:srgbClr>
              </a:gs>
              <a:gs pos="1000">
                <a:srgbClr val="99FF99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5406027" y="5759566"/>
            <a:ext cx="3095566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  <a:t>Neutrons &gt; 8 MV</a:t>
            </a:r>
            <a:endParaRPr lang="en-GB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197" y="4162857"/>
            <a:ext cx="811213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256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arrison\Pictures\work\NCCC\P101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326727" cy="399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arrison\Pictures\work\NCCC\P1010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79999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3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7618574" y="1925542"/>
            <a:ext cx="15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Secondary barrier</a:t>
            </a:r>
            <a:endParaRPr lang="en-GB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7683287" y="3394840"/>
            <a:ext cx="78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linac</a:t>
            </a:r>
            <a:endParaRPr lang="en-GB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8204" y="814646"/>
            <a:ext cx="900100" cy="3100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1"/>
          </p:cNvCxnSpPr>
          <p:nvPr/>
        </p:nvCxnSpPr>
        <p:spPr>
          <a:xfrm flipH="1" flipV="1">
            <a:off x="6431539" y="3523074"/>
            <a:ext cx="1251748" cy="1025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" idx="1"/>
          </p:cNvCxnSpPr>
          <p:nvPr/>
        </p:nvCxnSpPr>
        <p:spPr>
          <a:xfrm flipH="1">
            <a:off x="7044702" y="2341041"/>
            <a:ext cx="573872" cy="1088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2964" y="3969062"/>
            <a:ext cx="102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maze</a:t>
            </a:r>
            <a:endParaRPr lang="en-GB" sz="2400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331640" y="3764172"/>
            <a:ext cx="1440160" cy="389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797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8204" y="814646"/>
            <a:ext cx="900100" cy="3100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6431538" y="3523074"/>
            <a:ext cx="1251749" cy="564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7044701" y="2248708"/>
            <a:ext cx="573874" cy="2012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168205" y="3212976"/>
            <a:ext cx="603595" cy="2520280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2168206" y="1583897"/>
            <a:ext cx="3339898" cy="1629079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76067" y="1428523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A</a:t>
            </a:r>
            <a:endParaRPr lang="en-GB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1472616" y="6236987"/>
            <a:ext cx="5670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X-rays scattered from primary barrier </a:t>
            </a:r>
            <a:endParaRPr lang="en-GB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7618574" y="1925542"/>
            <a:ext cx="15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Secondary barrier</a:t>
            </a:r>
            <a:endParaRPr lang="en-GB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7683287" y="3394840"/>
            <a:ext cx="78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linac</a:t>
            </a:r>
            <a:endParaRPr lang="en-GB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492964" y="3969062"/>
            <a:ext cx="102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maze</a:t>
            </a:r>
            <a:endParaRPr lang="en-GB" sz="2400" dirty="0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331640" y="3764172"/>
            <a:ext cx="1440160" cy="389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646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6067" y="1428523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A</a:t>
            </a:r>
            <a:endParaRPr lang="en-GB" sz="2800" dirty="0"/>
          </a:p>
        </p:txBody>
      </p:sp>
      <p:grpSp>
        <p:nvGrpSpPr>
          <p:cNvPr id="9" name="Group 8"/>
          <p:cNvGrpSpPr/>
          <p:nvPr/>
        </p:nvGrpSpPr>
        <p:grpSpPr>
          <a:xfrm>
            <a:off x="2168205" y="1583897"/>
            <a:ext cx="3339899" cy="4149359"/>
            <a:chOff x="2168205" y="1583897"/>
            <a:chExt cx="3339899" cy="4149359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2168205" y="3212976"/>
              <a:ext cx="603595" cy="2520280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H="1">
              <a:off x="2168206" y="1583897"/>
              <a:ext cx="3339898" cy="1629079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H="1">
              <a:off x="2843808" y="1583897"/>
              <a:ext cx="2664296" cy="4005343"/>
            </a:xfrm>
            <a:prstGeom prst="straightConnector1">
              <a:avLst/>
            </a:prstGeom>
            <a:ln w="50800">
              <a:solidFill>
                <a:srgbClr val="FFCC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289550" y="5849447"/>
            <a:ext cx="3757311" cy="52322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dirty="0" smtClean="0"/>
              <a:t>Avoid direct line-of-sight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7447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68205" y="2708920"/>
            <a:ext cx="1179659" cy="39788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2168205" y="4903320"/>
            <a:ext cx="1179659" cy="39788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68205" y="3212976"/>
            <a:ext cx="603595" cy="2520280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2168206" y="1583897"/>
            <a:ext cx="3339898" cy="1629079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843808" y="1583897"/>
            <a:ext cx="2664296" cy="4005343"/>
          </a:xfrm>
          <a:prstGeom prst="straightConnector1">
            <a:avLst/>
          </a:prstGeom>
          <a:ln w="50800">
            <a:solidFill>
              <a:srgbClr val="FFCC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79513" y="1340768"/>
            <a:ext cx="3672407" cy="95410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Lintels to reduce cross sectional area of maze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05694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22920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>
            <a:off x="1520133" y="5229200"/>
            <a:ext cx="0" cy="1387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20133" y="6616646"/>
            <a:ext cx="2079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168207" y="5229200"/>
            <a:ext cx="7669" cy="1045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175876" y="6274450"/>
            <a:ext cx="142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92221" y="6274450"/>
            <a:ext cx="0" cy="342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1520133" y="5229200"/>
            <a:ext cx="648072" cy="1387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2051720" y="6274450"/>
            <a:ext cx="1540501" cy="342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168205" y="3212976"/>
            <a:ext cx="675603" cy="3016947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2168206" y="1583897"/>
            <a:ext cx="3339898" cy="1629079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2887884" y="5751825"/>
            <a:ext cx="964036" cy="479535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9513" y="1340768"/>
            <a:ext cx="367240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Extra turn on the maze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39544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297078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3717032"/>
            <a:ext cx="0" cy="1587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371703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3717032"/>
            <a:ext cx="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2168204" y="5045050"/>
            <a:ext cx="1179659" cy="252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4" name="Group 23"/>
          <p:cNvGrpSpPr/>
          <p:nvPr/>
        </p:nvGrpSpPr>
        <p:grpSpPr>
          <a:xfrm>
            <a:off x="2168205" y="1583897"/>
            <a:ext cx="3339899" cy="4149359"/>
            <a:chOff x="2168205" y="1583897"/>
            <a:chExt cx="3339899" cy="4149359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2168205" y="3212976"/>
              <a:ext cx="603595" cy="2520280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2168206" y="1583897"/>
              <a:ext cx="3339898" cy="1629079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>
              <a:off x="2843808" y="1583897"/>
              <a:ext cx="2664296" cy="4005343"/>
            </a:xfrm>
            <a:prstGeom prst="straightConnector1">
              <a:avLst/>
            </a:prstGeom>
            <a:ln w="50800">
              <a:solidFill>
                <a:srgbClr val="FFCC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179513" y="1340768"/>
            <a:ext cx="3672407" cy="95410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Reduced maze length and shielded door</a:t>
            </a:r>
            <a:endParaRPr lang="en-GB" sz="2800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2073959" y="1476966"/>
            <a:ext cx="3051866" cy="3820112"/>
          </a:xfrm>
          <a:prstGeom prst="straightConnector1">
            <a:avLst/>
          </a:prstGeom>
          <a:ln w="50800">
            <a:solidFill>
              <a:srgbClr val="00CC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44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297078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347863" y="4725144"/>
            <a:ext cx="34288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3347863" y="4725144"/>
            <a:ext cx="1" cy="579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2168204" y="4869160"/>
            <a:ext cx="1179659" cy="427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" name="Group 22"/>
          <p:cNvGrpSpPr/>
          <p:nvPr/>
        </p:nvGrpSpPr>
        <p:grpSpPr>
          <a:xfrm>
            <a:off x="2168205" y="1583897"/>
            <a:ext cx="3339899" cy="4149359"/>
            <a:chOff x="2168205" y="1583897"/>
            <a:chExt cx="3339899" cy="4149359"/>
          </a:xfrm>
        </p:grpSpPr>
        <p:cxnSp>
          <p:nvCxnSpPr>
            <p:cNvPr id="24" name="Straight Arrow Connector 23"/>
            <p:cNvCxnSpPr/>
            <p:nvPr/>
          </p:nvCxnSpPr>
          <p:spPr>
            <a:xfrm>
              <a:off x="2168205" y="3212976"/>
              <a:ext cx="603595" cy="2520280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2168206" y="1583897"/>
              <a:ext cx="3339898" cy="1629079"/>
            </a:xfrm>
            <a:prstGeom prst="straightConnector1">
              <a:avLst/>
            </a:prstGeom>
            <a:ln w="50800">
              <a:solidFill>
                <a:srgbClr val="FFCC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2843808" y="1583897"/>
              <a:ext cx="2664296" cy="4005343"/>
            </a:xfrm>
            <a:prstGeom prst="straightConnector1">
              <a:avLst/>
            </a:prstGeom>
            <a:ln w="50800">
              <a:solidFill>
                <a:srgbClr val="FFCC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179513" y="1340768"/>
            <a:ext cx="3672407" cy="95410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No maze and more heavily shielded door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3574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2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68205" y="3212976"/>
            <a:ext cx="603595" cy="2520280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2168206" y="1583897"/>
            <a:ext cx="3339898" cy="1629079"/>
          </a:xfrm>
          <a:prstGeom prst="straightConnector1">
            <a:avLst/>
          </a:prstGeom>
          <a:ln w="50800">
            <a:solidFill>
              <a:srgbClr val="FF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44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48680"/>
            <a:ext cx="806489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Outline</a:t>
            </a:r>
          </a:p>
          <a:p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Radiation scattered down a maze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Examples of shielding calculations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Neutrons (production; capture gamma rays)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IMRT, </a:t>
            </a:r>
            <a:r>
              <a:rPr lang="en-GB" sz="2800" dirty="0" err="1" smtClean="0"/>
              <a:t>tomotherapy</a:t>
            </a:r>
            <a:r>
              <a:rPr lang="en-GB" sz="2800" dirty="0" smtClean="0"/>
              <a:t>, robotic arm devices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Brachytherapy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Radiation surveys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9644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2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reeform 2"/>
          <p:cNvSpPr/>
          <p:nvPr/>
        </p:nvSpPr>
        <p:spPr>
          <a:xfrm>
            <a:off x="2169994" y="1487606"/>
            <a:ext cx="3411940" cy="2019869"/>
          </a:xfrm>
          <a:custGeom>
            <a:avLst/>
            <a:gdLst>
              <a:gd name="connsiteX0" fmla="*/ 3384645 w 3411940"/>
              <a:gd name="connsiteY0" fmla="*/ 2019869 h 2019869"/>
              <a:gd name="connsiteX1" fmla="*/ 13648 w 3411940"/>
              <a:gd name="connsiteY1" fmla="*/ 409433 h 2019869"/>
              <a:gd name="connsiteX2" fmla="*/ 0 w 3411940"/>
              <a:gd name="connsiteY2" fmla="*/ 0 h 2019869"/>
              <a:gd name="connsiteX3" fmla="*/ 3411940 w 3411940"/>
              <a:gd name="connsiteY3" fmla="*/ 0 h 2019869"/>
              <a:gd name="connsiteX4" fmla="*/ 3384645 w 3411940"/>
              <a:gd name="connsiteY4" fmla="*/ 2019869 h 201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940" h="2019869">
                <a:moveTo>
                  <a:pt x="3384645" y="2019869"/>
                </a:moveTo>
                <a:lnTo>
                  <a:pt x="13648" y="409433"/>
                </a:lnTo>
                <a:lnTo>
                  <a:pt x="0" y="0"/>
                </a:lnTo>
                <a:lnTo>
                  <a:pt x="3411940" y="0"/>
                </a:lnTo>
                <a:lnTo>
                  <a:pt x="3384645" y="2019869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 rot="5400000">
            <a:off x="849389" y="2814536"/>
            <a:ext cx="3817290" cy="11796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0">
                <a:srgbClr val="FFFFB3"/>
              </a:gs>
              <a:gs pos="89000">
                <a:srgbClr val="FFFF66"/>
              </a:gs>
            </a:gsLst>
            <a:lin ang="108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70384" y="5752869"/>
            <a:ext cx="7363071" cy="95410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In addition to scattered primary there will be:</a:t>
            </a:r>
          </a:p>
          <a:p>
            <a:r>
              <a:rPr lang="en-GB" sz="2800" dirty="0" smtClean="0"/>
              <a:t>(</a:t>
            </a:r>
            <a:r>
              <a:rPr lang="en-GB" sz="2800" dirty="0" err="1" smtClean="0"/>
              <a:t>i</a:t>
            </a:r>
            <a:r>
              <a:rPr lang="en-GB" sz="2800" dirty="0" smtClean="0"/>
              <a:t>) leakage  (ii) scatter from the patient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401440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 rot="5400000">
            <a:off x="849389" y="2814536"/>
            <a:ext cx="3817290" cy="1179659"/>
          </a:xfrm>
          <a:prstGeom prst="rect">
            <a:avLst/>
          </a:prstGeom>
          <a:gradFill>
            <a:gsLst>
              <a:gs pos="0">
                <a:schemeClr val="bg1">
                  <a:lumMod val="65000"/>
                  <a:lumOff val="35000"/>
                </a:schemeClr>
              </a:gs>
              <a:gs pos="47000">
                <a:srgbClr val="FFFFB3"/>
              </a:gs>
              <a:gs pos="94000">
                <a:srgbClr val="FFFF66"/>
              </a:gs>
            </a:gsLst>
            <a:lin ang="108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7" name="Group 26"/>
          <p:cNvGrpSpPr/>
          <p:nvPr/>
        </p:nvGrpSpPr>
        <p:grpSpPr>
          <a:xfrm rot="5400000">
            <a:off x="5393798" y="2950647"/>
            <a:ext cx="319545" cy="1043986"/>
            <a:chOff x="323528" y="1681198"/>
            <a:chExt cx="432048" cy="2007128"/>
          </a:xfrm>
        </p:grpSpPr>
        <p:sp>
          <p:nvSpPr>
            <p:cNvPr id="29" name="Oval 28"/>
            <p:cNvSpPr/>
            <p:nvPr/>
          </p:nvSpPr>
          <p:spPr>
            <a:xfrm>
              <a:off x="370547" y="1681198"/>
              <a:ext cx="311547" cy="39699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>
              <a:off x="323528" y="1988840"/>
              <a:ext cx="432048" cy="107273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98428" y="2902705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66793" y="2894809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8" name="Freeform 27"/>
          <p:cNvSpPr/>
          <p:nvPr/>
        </p:nvSpPr>
        <p:spPr>
          <a:xfrm>
            <a:off x="2169994" y="1487606"/>
            <a:ext cx="3411940" cy="2019869"/>
          </a:xfrm>
          <a:custGeom>
            <a:avLst/>
            <a:gdLst>
              <a:gd name="connsiteX0" fmla="*/ 3384645 w 3411940"/>
              <a:gd name="connsiteY0" fmla="*/ 2019869 h 2019869"/>
              <a:gd name="connsiteX1" fmla="*/ 13648 w 3411940"/>
              <a:gd name="connsiteY1" fmla="*/ 409433 h 2019869"/>
              <a:gd name="connsiteX2" fmla="*/ 0 w 3411940"/>
              <a:gd name="connsiteY2" fmla="*/ 0 h 2019869"/>
              <a:gd name="connsiteX3" fmla="*/ 3411940 w 3411940"/>
              <a:gd name="connsiteY3" fmla="*/ 0 h 2019869"/>
              <a:gd name="connsiteX4" fmla="*/ 3384645 w 3411940"/>
              <a:gd name="connsiteY4" fmla="*/ 2019869 h 201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940" h="2019869">
                <a:moveTo>
                  <a:pt x="3384645" y="2019869"/>
                </a:moveTo>
                <a:lnTo>
                  <a:pt x="13648" y="409433"/>
                </a:lnTo>
                <a:lnTo>
                  <a:pt x="0" y="0"/>
                </a:lnTo>
                <a:lnTo>
                  <a:pt x="3411940" y="0"/>
                </a:lnTo>
                <a:lnTo>
                  <a:pt x="3384645" y="2019869"/>
                </a:lnTo>
                <a:close/>
              </a:path>
            </a:pathLst>
          </a:cu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1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0711" y="1484784"/>
            <a:ext cx="7495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3212976"/>
            <a:ext cx="0" cy="2091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321297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3212976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60711" y="2009905"/>
            <a:ext cx="963635" cy="270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7"/>
          <p:cNvSpPr/>
          <p:nvPr/>
        </p:nvSpPr>
        <p:spPr>
          <a:xfrm>
            <a:off x="3357349" y="2770496"/>
            <a:ext cx="846162" cy="450376"/>
          </a:xfrm>
          <a:custGeom>
            <a:avLst/>
            <a:gdLst>
              <a:gd name="connsiteX0" fmla="*/ 0 w 941696"/>
              <a:gd name="connsiteY0" fmla="*/ 423080 h 450376"/>
              <a:gd name="connsiteX1" fmla="*/ 559558 w 941696"/>
              <a:gd name="connsiteY1" fmla="*/ 0 h 450376"/>
              <a:gd name="connsiteX2" fmla="*/ 941696 w 941696"/>
              <a:gd name="connsiteY2" fmla="*/ 163773 h 450376"/>
              <a:gd name="connsiteX3" fmla="*/ 491320 w 941696"/>
              <a:gd name="connsiteY3" fmla="*/ 450376 h 450376"/>
              <a:gd name="connsiteX4" fmla="*/ 491320 w 941696"/>
              <a:gd name="connsiteY4" fmla="*/ 450376 h 450376"/>
              <a:gd name="connsiteX5" fmla="*/ 0 w 941696"/>
              <a:gd name="connsiteY5" fmla="*/ 423080 h 450376"/>
              <a:gd name="connsiteX0" fmla="*/ 0 w 846162"/>
              <a:gd name="connsiteY0" fmla="*/ 423080 h 450376"/>
              <a:gd name="connsiteX1" fmla="*/ 559558 w 846162"/>
              <a:gd name="connsiteY1" fmla="*/ 0 h 450376"/>
              <a:gd name="connsiteX2" fmla="*/ 846162 w 846162"/>
              <a:gd name="connsiteY2" fmla="*/ 109182 h 450376"/>
              <a:gd name="connsiteX3" fmla="*/ 491320 w 846162"/>
              <a:gd name="connsiteY3" fmla="*/ 450376 h 450376"/>
              <a:gd name="connsiteX4" fmla="*/ 491320 w 846162"/>
              <a:gd name="connsiteY4" fmla="*/ 450376 h 450376"/>
              <a:gd name="connsiteX5" fmla="*/ 0 w 846162"/>
              <a:gd name="connsiteY5" fmla="*/ 423080 h 45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6162" h="450376">
                <a:moveTo>
                  <a:pt x="0" y="423080"/>
                </a:moveTo>
                <a:lnTo>
                  <a:pt x="559558" y="0"/>
                </a:lnTo>
                <a:lnTo>
                  <a:pt x="846162" y="109182"/>
                </a:lnTo>
                <a:lnTo>
                  <a:pt x="491320" y="450376"/>
                </a:lnTo>
                <a:lnTo>
                  <a:pt x="491320" y="450376"/>
                </a:lnTo>
                <a:lnTo>
                  <a:pt x="0" y="42308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29502" y="5752869"/>
            <a:ext cx="8373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Radiation scattered down the maze can be reduced by using (</a:t>
            </a:r>
            <a:r>
              <a:rPr lang="en-GB" sz="2800" dirty="0" err="1" smtClean="0"/>
              <a:t>i</a:t>
            </a:r>
            <a:r>
              <a:rPr lang="en-GB" sz="2800" dirty="0" smtClean="0"/>
              <a:t>) a baffle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15204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402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4" y="531093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61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3109826"/>
            <a:ext cx="0" cy="2195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310982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3109826"/>
            <a:ext cx="0" cy="16153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5" name="Group 24"/>
          <p:cNvGrpSpPr/>
          <p:nvPr/>
        </p:nvGrpSpPr>
        <p:grpSpPr>
          <a:xfrm>
            <a:off x="2204524" y="1543226"/>
            <a:ext cx="3907358" cy="3825405"/>
            <a:chOff x="2168206" y="1487606"/>
            <a:chExt cx="3907358" cy="3825405"/>
          </a:xfrm>
        </p:grpSpPr>
        <p:sp>
          <p:nvSpPr>
            <p:cNvPr id="26" name="Rectangle 25"/>
            <p:cNvSpPr/>
            <p:nvPr/>
          </p:nvSpPr>
          <p:spPr>
            <a:xfrm rot="5400000">
              <a:off x="1160737" y="2503190"/>
              <a:ext cx="3817290" cy="1802352"/>
            </a:xfrm>
            <a:custGeom>
              <a:avLst/>
              <a:gdLst>
                <a:gd name="connsiteX0" fmla="*/ 0 w 3817290"/>
                <a:gd name="connsiteY0" fmla="*/ 0 h 1179659"/>
                <a:gd name="connsiteX1" fmla="*/ 3817290 w 3817290"/>
                <a:gd name="connsiteY1" fmla="*/ 0 h 1179659"/>
                <a:gd name="connsiteX2" fmla="*/ 3817290 w 3817290"/>
                <a:gd name="connsiteY2" fmla="*/ 1179659 h 1179659"/>
                <a:gd name="connsiteX3" fmla="*/ 0 w 3817290"/>
                <a:gd name="connsiteY3" fmla="*/ 1179659 h 1179659"/>
                <a:gd name="connsiteX4" fmla="*/ 0 w 3817290"/>
                <a:gd name="connsiteY4" fmla="*/ 0 h 1179659"/>
                <a:gd name="connsiteX0" fmla="*/ 0 w 3817290"/>
                <a:gd name="connsiteY0" fmla="*/ 0 h 1179659"/>
                <a:gd name="connsiteX1" fmla="*/ 1064790 w 3817290"/>
                <a:gd name="connsiteY1" fmla="*/ 23130 h 1179659"/>
                <a:gd name="connsiteX2" fmla="*/ 3817290 w 3817290"/>
                <a:gd name="connsiteY2" fmla="*/ 0 h 1179659"/>
                <a:gd name="connsiteX3" fmla="*/ 3817290 w 3817290"/>
                <a:gd name="connsiteY3" fmla="*/ 1179659 h 1179659"/>
                <a:gd name="connsiteX4" fmla="*/ 0 w 3817290"/>
                <a:gd name="connsiteY4" fmla="*/ 1179659 h 1179659"/>
                <a:gd name="connsiteX5" fmla="*/ 0 w 3817290"/>
                <a:gd name="connsiteY5" fmla="*/ 0 h 1179659"/>
                <a:gd name="connsiteX0" fmla="*/ 0 w 3817290"/>
                <a:gd name="connsiteY0" fmla="*/ 0 h 1179659"/>
                <a:gd name="connsiteX1" fmla="*/ 1474696 w 3817290"/>
                <a:gd name="connsiteY1" fmla="*/ 23130 h 1179659"/>
                <a:gd name="connsiteX2" fmla="*/ 3817290 w 3817290"/>
                <a:gd name="connsiteY2" fmla="*/ 0 h 1179659"/>
                <a:gd name="connsiteX3" fmla="*/ 3817290 w 3817290"/>
                <a:gd name="connsiteY3" fmla="*/ 1179659 h 1179659"/>
                <a:gd name="connsiteX4" fmla="*/ 0 w 3817290"/>
                <a:gd name="connsiteY4" fmla="*/ 1179659 h 1179659"/>
                <a:gd name="connsiteX5" fmla="*/ 0 w 3817290"/>
                <a:gd name="connsiteY5" fmla="*/ 0 h 1179659"/>
                <a:gd name="connsiteX0" fmla="*/ 0 w 3817290"/>
                <a:gd name="connsiteY0" fmla="*/ 8402 h 1188061"/>
                <a:gd name="connsiteX1" fmla="*/ 1521994 w 3817290"/>
                <a:gd name="connsiteY1" fmla="*/ 0 h 1188061"/>
                <a:gd name="connsiteX2" fmla="*/ 3817290 w 3817290"/>
                <a:gd name="connsiteY2" fmla="*/ 8402 h 1188061"/>
                <a:gd name="connsiteX3" fmla="*/ 3817290 w 3817290"/>
                <a:gd name="connsiteY3" fmla="*/ 1188061 h 1188061"/>
                <a:gd name="connsiteX4" fmla="*/ 0 w 3817290"/>
                <a:gd name="connsiteY4" fmla="*/ 1188061 h 1188061"/>
                <a:gd name="connsiteX5" fmla="*/ 0 w 3817290"/>
                <a:gd name="connsiteY5" fmla="*/ 8402 h 1188061"/>
                <a:gd name="connsiteX0" fmla="*/ 0 w 3817290"/>
                <a:gd name="connsiteY0" fmla="*/ 8402 h 1188061"/>
                <a:gd name="connsiteX1" fmla="*/ 781011 w 3817290"/>
                <a:gd name="connsiteY1" fmla="*/ 1 h 1188061"/>
                <a:gd name="connsiteX2" fmla="*/ 1521994 w 3817290"/>
                <a:gd name="connsiteY2" fmla="*/ 0 h 1188061"/>
                <a:gd name="connsiteX3" fmla="*/ 3817290 w 3817290"/>
                <a:gd name="connsiteY3" fmla="*/ 8402 h 1188061"/>
                <a:gd name="connsiteX4" fmla="*/ 3817290 w 3817290"/>
                <a:gd name="connsiteY4" fmla="*/ 1188061 h 1188061"/>
                <a:gd name="connsiteX5" fmla="*/ 0 w 3817290"/>
                <a:gd name="connsiteY5" fmla="*/ 1188061 h 1188061"/>
                <a:gd name="connsiteX6" fmla="*/ 0 w 3817290"/>
                <a:gd name="connsiteY6" fmla="*/ 8402 h 1188061"/>
                <a:gd name="connsiteX0" fmla="*/ 0 w 3817290"/>
                <a:gd name="connsiteY0" fmla="*/ 686319 h 1865978"/>
                <a:gd name="connsiteX1" fmla="*/ 891373 w 3817290"/>
                <a:gd name="connsiteY1" fmla="*/ 0 h 1865978"/>
                <a:gd name="connsiteX2" fmla="*/ 1521994 w 3817290"/>
                <a:gd name="connsiteY2" fmla="*/ 677917 h 1865978"/>
                <a:gd name="connsiteX3" fmla="*/ 3817290 w 3817290"/>
                <a:gd name="connsiteY3" fmla="*/ 686319 h 1865978"/>
                <a:gd name="connsiteX4" fmla="*/ 3817290 w 3817290"/>
                <a:gd name="connsiteY4" fmla="*/ 1865978 h 1865978"/>
                <a:gd name="connsiteX5" fmla="*/ 0 w 3817290"/>
                <a:gd name="connsiteY5" fmla="*/ 1865978 h 1865978"/>
                <a:gd name="connsiteX6" fmla="*/ 0 w 3817290"/>
                <a:gd name="connsiteY6" fmla="*/ 686319 h 1865978"/>
                <a:gd name="connsiteX0" fmla="*/ 0 w 3817290"/>
                <a:gd name="connsiteY0" fmla="*/ 686319 h 1865978"/>
                <a:gd name="connsiteX1" fmla="*/ 891373 w 3817290"/>
                <a:gd name="connsiteY1" fmla="*/ 0 h 1865978"/>
                <a:gd name="connsiteX2" fmla="*/ 1553525 w 3817290"/>
                <a:gd name="connsiteY2" fmla="*/ 614855 h 1865978"/>
                <a:gd name="connsiteX3" fmla="*/ 3817290 w 3817290"/>
                <a:gd name="connsiteY3" fmla="*/ 686319 h 1865978"/>
                <a:gd name="connsiteX4" fmla="*/ 3817290 w 3817290"/>
                <a:gd name="connsiteY4" fmla="*/ 1865978 h 1865978"/>
                <a:gd name="connsiteX5" fmla="*/ 0 w 3817290"/>
                <a:gd name="connsiteY5" fmla="*/ 1865978 h 1865978"/>
                <a:gd name="connsiteX6" fmla="*/ 0 w 3817290"/>
                <a:gd name="connsiteY6" fmla="*/ 686319 h 1865978"/>
                <a:gd name="connsiteX0" fmla="*/ 0 w 3817290"/>
                <a:gd name="connsiteY0" fmla="*/ 733615 h 1913274"/>
                <a:gd name="connsiteX1" fmla="*/ 875608 w 3817290"/>
                <a:gd name="connsiteY1" fmla="*/ 0 h 1913274"/>
                <a:gd name="connsiteX2" fmla="*/ 1553525 w 3817290"/>
                <a:gd name="connsiteY2" fmla="*/ 662151 h 1913274"/>
                <a:gd name="connsiteX3" fmla="*/ 3817290 w 3817290"/>
                <a:gd name="connsiteY3" fmla="*/ 733615 h 1913274"/>
                <a:gd name="connsiteX4" fmla="*/ 3817290 w 3817290"/>
                <a:gd name="connsiteY4" fmla="*/ 1913274 h 1913274"/>
                <a:gd name="connsiteX5" fmla="*/ 0 w 3817290"/>
                <a:gd name="connsiteY5" fmla="*/ 1913274 h 1913274"/>
                <a:gd name="connsiteX6" fmla="*/ 0 w 3817290"/>
                <a:gd name="connsiteY6" fmla="*/ 733615 h 1913274"/>
                <a:gd name="connsiteX0" fmla="*/ 0 w 3817290"/>
                <a:gd name="connsiteY0" fmla="*/ 733615 h 1913274"/>
                <a:gd name="connsiteX1" fmla="*/ 875608 w 3817290"/>
                <a:gd name="connsiteY1" fmla="*/ 0 h 1913274"/>
                <a:gd name="connsiteX2" fmla="*/ 1537760 w 3817290"/>
                <a:gd name="connsiteY2" fmla="*/ 709448 h 1913274"/>
                <a:gd name="connsiteX3" fmla="*/ 3817290 w 3817290"/>
                <a:gd name="connsiteY3" fmla="*/ 733615 h 1913274"/>
                <a:gd name="connsiteX4" fmla="*/ 3817290 w 3817290"/>
                <a:gd name="connsiteY4" fmla="*/ 1913274 h 1913274"/>
                <a:gd name="connsiteX5" fmla="*/ 0 w 3817290"/>
                <a:gd name="connsiteY5" fmla="*/ 1913274 h 1913274"/>
                <a:gd name="connsiteX6" fmla="*/ 0 w 3817290"/>
                <a:gd name="connsiteY6" fmla="*/ 733615 h 1913274"/>
                <a:gd name="connsiteX0" fmla="*/ 0 w 3817290"/>
                <a:gd name="connsiteY0" fmla="*/ 839592 h 2019251"/>
                <a:gd name="connsiteX1" fmla="*/ 875611 w 3817290"/>
                <a:gd name="connsiteY1" fmla="*/ 0 h 2019251"/>
                <a:gd name="connsiteX2" fmla="*/ 1537760 w 3817290"/>
                <a:gd name="connsiteY2" fmla="*/ 815425 h 2019251"/>
                <a:gd name="connsiteX3" fmla="*/ 3817290 w 3817290"/>
                <a:gd name="connsiteY3" fmla="*/ 839592 h 2019251"/>
                <a:gd name="connsiteX4" fmla="*/ 3817290 w 3817290"/>
                <a:gd name="connsiteY4" fmla="*/ 2019251 h 2019251"/>
                <a:gd name="connsiteX5" fmla="*/ 0 w 3817290"/>
                <a:gd name="connsiteY5" fmla="*/ 2019251 h 2019251"/>
                <a:gd name="connsiteX6" fmla="*/ 0 w 3817290"/>
                <a:gd name="connsiteY6" fmla="*/ 839592 h 201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7290" h="2019251">
                  <a:moveTo>
                    <a:pt x="0" y="839592"/>
                  </a:moveTo>
                  <a:lnTo>
                    <a:pt x="875611" y="0"/>
                  </a:lnTo>
                  <a:lnTo>
                    <a:pt x="1537760" y="815425"/>
                  </a:lnTo>
                  <a:lnTo>
                    <a:pt x="3817290" y="839592"/>
                  </a:lnTo>
                  <a:lnTo>
                    <a:pt x="3817290" y="2019251"/>
                  </a:lnTo>
                  <a:lnTo>
                    <a:pt x="0" y="2019251"/>
                  </a:lnTo>
                  <a:lnTo>
                    <a:pt x="0" y="83959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  <a:lumOff val="35000"/>
                  </a:schemeClr>
                </a:gs>
                <a:gs pos="47000">
                  <a:srgbClr val="FFFFB3"/>
                </a:gs>
                <a:gs pos="94000">
                  <a:srgbClr val="FFFF66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7" name="Group 26"/>
            <p:cNvGrpSpPr/>
            <p:nvPr/>
          </p:nvGrpSpPr>
          <p:grpSpPr>
            <a:xfrm rot="5400000">
              <a:off x="5393798" y="2950647"/>
              <a:ext cx="319545" cy="1043986"/>
              <a:chOff x="323528" y="1681198"/>
              <a:chExt cx="432048" cy="2007128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370547" y="1681198"/>
                <a:ext cx="311547" cy="39699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23528" y="1988840"/>
                <a:ext cx="432048" cy="107273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98428" y="2902705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566793" y="2894809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8" name="Freeform 27"/>
            <p:cNvSpPr/>
            <p:nvPr/>
          </p:nvSpPr>
          <p:spPr>
            <a:xfrm>
              <a:off x="2169994" y="1487606"/>
              <a:ext cx="3411940" cy="2019869"/>
            </a:xfrm>
            <a:custGeom>
              <a:avLst/>
              <a:gdLst>
                <a:gd name="connsiteX0" fmla="*/ 3384645 w 3411940"/>
                <a:gd name="connsiteY0" fmla="*/ 2019869 h 2019869"/>
                <a:gd name="connsiteX1" fmla="*/ 13648 w 3411940"/>
                <a:gd name="connsiteY1" fmla="*/ 409433 h 2019869"/>
                <a:gd name="connsiteX2" fmla="*/ 0 w 3411940"/>
                <a:gd name="connsiteY2" fmla="*/ 0 h 2019869"/>
                <a:gd name="connsiteX3" fmla="*/ 3411940 w 3411940"/>
                <a:gd name="connsiteY3" fmla="*/ 0 h 2019869"/>
                <a:gd name="connsiteX4" fmla="*/ 3384645 w 3411940"/>
                <a:gd name="connsiteY4" fmla="*/ 2019869 h 2019869"/>
                <a:gd name="connsiteX0" fmla="*/ 3384645 w 3411940"/>
                <a:gd name="connsiteY0" fmla="*/ 2019869 h 2019869"/>
                <a:gd name="connsiteX1" fmla="*/ 833455 w 3411940"/>
                <a:gd name="connsiteY1" fmla="*/ 15295 h 2019869"/>
                <a:gd name="connsiteX2" fmla="*/ 0 w 3411940"/>
                <a:gd name="connsiteY2" fmla="*/ 0 h 2019869"/>
                <a:gd name="connsiteX3" fmla="*/ 3411940 w 3411940"/>
                <a:gd name="connsiteY3" fmla="*/ 0 h 2019869"/>
                <a:gd name="connsiteX4" fmla="*/ 3384645 w 3411940"/>
                <a:gd name="connsiteY4" fmla="*/ 2019869 h 2019869"/>
                <a:gd name="connsiteX0" fmla="*/ 3384645 w 3411940"/>
                <a:gd name="connsiteY0" fmla="*/ 2019869 h 2019869"/>
                <a:gd name="connsiteX1" fmla="*/ 864986 w 3411940"/>
                <a:gd name="connsiteY1" fmla="*/ 141419 h 2019869"/>
                <a:gd name="connsiteX2" fmla="*/ 0 w 3411940"/>
                <a:gd name="connsiteY2" fmla="*/ 0 h 2019869"/>
                <a:gd name="connsiteX3" fmla="*/ 3411940 w 3411940"/>
                <a:gd name="connsiteY3" fmla="*/ 0 h 2019869"/>
                <a:gd name="connsiteX4" fmla="*/ 3384645 w 3411940"/>
                <a:gd name="connsiteY4" fmla="*/ 2019869 h 201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940" h="2019869">
                  <a:moveTo>
                    <a:pt x="3384645" y="2019869"/>
                  </a:moveTo>
                  <a:lnTo>
                    <a:pt x="864986" y="141419"/>
                  </a:lnTo>
                  <a:lnTo>
                    <a:pt x="0" y="0"/>
                  </a:lnTo>
                  <a:lnTo>
                    <a:pt x="3411940" y="0"/>
                  </a:lnTo>
                  <a:lnTo>
                    <a:pt x="3384645" y="2019869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Freeform 7"/>
          <p:cNvSpPr/>
          <p:nvPr/>
        </p:nvSpPr>
        <p:spPr>
          <a:xfrm>
            <a:off x="3360717" y="2582883"/>
            <a:ext cx="955964" cy="528452"/>
          </a:xfrm>
          <a:custGeom>
            <a:avLst/>
            <a:gdLst>
              <a:gd name="connsiteX0" fmla="*/ 0 w 955964"/>
              <a:gd name="connsiteY0" fmla="*/ 522514 h 528452"/>
              <a:gd name="connsiteX1" fmla="*/ 486888 w 955964"/>
              <a:gd name="connsiteY1" fmla="*/ 0 h 528452"/>
              <a:gd name="connsiteX2" fmla="*/ 955964 w 955964"/>
              <a:gd name="connsiteY2" fmla="*/ 5938 h 528452"/>
              <a:gd name="connsiteX3" fmla="*/ 504701 w 955964"/>
              <a:gd name="connsiteY3" fmla="*/ 528452 h 528452"/>
              <a:gd name="connsiteX4" fmla="*/ 504701 w 955964"/>
              <a:gd name="connsiteY4" fmla="*/ 522514 h 528452"/>
              <a:gd name="connsiteX5" fmla="*/ 0 w 955964"/>
              <a:gd name="connsiteY5" fmla="*/ 522514 h 52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5964" h="528452">
                <a:moveTo>
                  <a:pt x="0" y="522514"/>
                </a:moveTo>
                <a:lnTo>
                  <a:pt x="486888" y="0"/>
                </a:lnTo>
                <a:lnTo>
                  <a:pt x="955964" y="5938"/>
                </a:lnTo>
                <a:lnTo>
                  <a:pt x="504701" y="528452"/>
                </a:lnTo>
                <a:lnTo>
                  <a:pt x="504701" y="522514"/>
                </a:lnTo>
                <a:lnTo>
                  <a:pt x="0" y="522514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529502" y="5752869"/>
            <a:ext cx="8373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Radiation scattered down the maze can be reduced by using (</a:t>
            </a:r>
            <a:r>
              <a:rPr lang="en-GB" sz="2800" dirty="0" err="1" smtClean="0"/>
              <a:t>i</a:t>
            </a:r>
            <a:r>
              <a:rPr lang="en-GB" sz="2800" dirty="0" smtClean="0"/>
              <a:t>) a baffle (ii) an extended nib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39544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22920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>
            <a:off x="1520133" y="5229200"/>
            <a:ext cx="0" cy="1387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20133" y="6616646"/>
            <a:ext cx="2079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168207" y="5229200"/>
            <a:ext cx="7669" cy="1045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175876" y="6274450"/>
            <a:ext cx="142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92221" y="6274450"/>
            <a:ext cx="0" cy="342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1520133" y="5229200"/>
            <a:ext cx="648072" cy="1387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2051720" y="6274450"/>
            <a:ext cx="1540501" cy="342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 rot="5400000">
            <a:off x="418438" y="3345025"/>
            <a:ext cx="4778730" cy="1080119"/>
          </a:xfrm>
          <a:prstGeom prst="rect">
            <a:avLst/>
          </a:prstGeom>
          <a:gradFill>
            <a:gsLst>
              <a:gs pos="0">
                <a:schemeClr val="bg1">
                  <a:lumMod val="65000"/>
                  <a:lumOff val="35000"/>
                </a:schemeClr>
              </a:gs>
              <a:gs pos="0">
                <a:srgbClr val="FFFFB3"/>
              </a:gs>
              <a:gs pos="94000">
                <a:srgbClr val="FFFF66"/>
              </a:gs>
            </a:gsLst>
            <a:lin ang="108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/>
          <p:cNvGrpSpPr/>
          <p:nvPr/>
        </p:nvGrpSpPr>
        <p:grpSpPr>
          <a:xfrm rot="5400000">
            <a:off x="5393798" y="2950647"/>
            <a:ext cx="319545" cy="1043986"/>
            <a:chOff x="323528" y="1681198"/>
            <a:chExt cx="432048" cy="2007128"/>
          </a:xfrm>
        </p:grpSpPr>
        <p:sp>
          <p:nvSpPr>
            <p:cNvPr id="37" name="Oval 36"/>
            <p:cNvSpPr/>
            <p:nvPr/>
          </p:nvSpPr>
          <p:spPr>
            <a:xfrm>
              <a:off x="370547" y="1681198"/>
              <a:ext cx="311547" cy="39699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>
              <a:off x="323528" y="1988840"/>
              <a:ext cx="432048" cy="107273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98428" y="2902705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66793" y="2894809"/>
              <a:ext cx="108012" cy="78562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233044" y="1479953"/>
            <a:ext cx="3348890" cy="2027522"/>
          </a:xfrm>
          <a:custGeom>
            <a:avLst/>
            <a:gdLst>
              <a:gd name="connsiteX0" fmla="*/ 3384645 w 3411940"/>
              <a:gd name="connsiteY0" fmla="*/ 2019869 h 2019869"/>
              <a:gd name="connsiteX1" fmla="*/ 13648 w 3411940"/>
              <a:gd name="connsiteY1" fmla="*/ 409433 h 2019869"/>
              <a:gd name="connsiteX2" fmla="*/ 0 w 3411940"/>
              <a:gd name="connsiteY2" fmla="*/ 0 h 2019869"/>
              <a:gd name="connsiteX3" fmla="*/ 3411940 w 3411940"/>
              <a:gd name="connsiteY3" fmla="*/ 0 h 2019869"/>
              <a:gd name="connsiteX4" fmla="*/ 3384645 w 3411940"/>
              <a:gd name="connsiteY4" fmla="*/ 2019869 h 2019869"/>
              <a:gd name="connsiteX0" fmla="*/ 3384645 w 3411940"/>
              <a:gd name="connsiteY0" fmla="*/ 2019869 h 2019869"/>
              <a:gd name="connsiteX1" fmla="*/ 833455 w 3411940"/>
              <a:gd name="connsiteY1" fmla="*/ 15295 h 2019869"/>
              <a:gd name="connsiteX2" fmla="*/ 0 w 3411940"/>
              <a:gd name="connsiteY2" fmla="*/ 0 h 2019869"/>
              <a:gd name="connsiteX3" fmla="*/ 3411940 w 3411940"/>
              <a:gd name="connsiteY3" fmla="*/ 0 h 2019869"/>
              <a:gd name="connsiteX4" fmla="*/ 3384645 w 3411940"/>
              <a:gd name="connsiteY4" fmla="*/ 2019869 h 2019869"/>
              <a:gd name="connsiteX0" fmla="*/ 3386762 w 3414057"/>
              <a:gd name="connsiteY0" fmla="*/ 2019869 h 2019869"/>
              <a:gd name="connsiteX1" fmla="*/ 0 w 3414057"/>
              <a:gd name="connsiteY1" fmla="*/ 472495 h 2019869"/>
              <a:gd name="connsiteX2" fmla="*/ 2117 w 3414057"/>
              <a:gd name="connsiteY2" fmla="*/ 0 h 2019869"/>
              <a:gd name="connsiteX3" fmla="*/ 3414057 w 3414057"/>
              <a:gd name="connsiteY3" fmla="*/ 0 h 2019869"/>
              <a:gd name="connsiteX4" fmla="*/ 3386762 w 3414057"/>
              <a:gd name="connsiteY4" fmla="*/ 2019869 h 2019869"/>
              <a:gd name="connsiteX0" fmla="*/ 3384649 w 3411944"/>
              <a:gd name="connsiteY0" fmla="*/ 2019869 h 2019869"/>
              <a:gd name="connsiteX1" fmla="*/ 92480 w 3411944"/>
              <a:gd name="connsiteY1" fmla="*/ 504153 h 2019869"/>
              <a:gd name="connsiteX2" fmla="*/ 4 w 3411944"/>
              <a:gd name="connsiteY2" fmla="*/ 0 h 2019869"/>
              <a:gd name="connsiteX3" fmla="*/ 3411944 w 3411944"/>
              <a:gd name="connsiteY3" fmla="*/ 0 h 2019869"/>
              <a:gd name="connsiteX4" fmla="*/ 3384649 w 3411944"/>
              <a:gd name="connsiteY4" fmla="*/ 2019869 h 2019869"/>
              <a:gd name="connsiteX0" fmla="*/ 3321595 w 3348890"/>
              <a:gd name="connsiteY0" fmla="*/ 2035699 h 2035699"/>
              <a:gd name="connsiteX1" fmla="*/ 29426 w 3348890"/>
              <a:gd name="connsiteY1" fmla="*/ 519983 h 2035699"/>
              <a:gd name="connsiteX2" fmla="*/ 12 w 3348890"/>
              <a:gd name="connsiteY2" fmla="*/ 0 h 2035699"/>
              <a:gd name="connsiteX3" fmla="*/ 3348890 w 3348890"/>
              <a:gd name="connsiteY3" fmla="*/ 15830 h 2035699"/>
              <a:gd name="connsiteX4" fmla="*/ 3321595 w 3348890"/>
              <a:gd name="connsiteY4" fmla="*/ 2035699 h 203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890" h="2035699">
                <a:moveTo>
                  <a:pt x="3321595" y="2035699"/>
                </a:moveTo>
                <a:lnTo>
                  <a:pt x="29426" y="519983"/>
                </a:lnTo>
                <a:cubicBezTo>
                  <a:pt x="30132" y="362485"/>
                  <a:pt x="-694" y="157498"/>
                  <a:pt x="12" y="0"/>
                </a:cubicBezTo>
                <a:lnTo>
                  <a:pt x="3348890" y="15830"/>
                </a:lnTo>
                <a:lnTo>
                  <a:pt x="3321595" y="2035699"/>
                </a:lnTo>
                <a:close/>
              </a:path>
            </a:pathLst>
          </a:cu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2267742" y="5445224"/>
            <a:ext cx="1800201" cy="829226"/>
          </a:xfrm>
          <a:prstGeom prst="rect">
            <a:avLst/>
          </a:prstGeom>
          <a:gradFill>
            <a:gsLst>
              <a:gs pos="0">
                <a:schemeClr val="bg1">
                  <a:lumMod val="65000"/>
                  <a:lumOff val="35000"/>
                </a:schemeClr>
              </a:gs>
              <a:gs pos="47000">
                <a:srgbClr val="FFFFB3"/>
              </a:gs>
              <a:gs pos="98000">
                <a:srgbClr val="FFFF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892719" y="6183938"/>
            <a:ext cx="5107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(iii) an extra turn in the maze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42791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3131840" y="5301208"/>
            <a:ext cx="4392488" cy="3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067944" y="4725144"/>
            <a:ext cx="27087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131840" y="2729315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131840" y="2708920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067944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 rot="16200000">
            <a:off x="6200654" y="1909443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5" name="Isosceles Triangle 54"/>
          <p:cNvSpPr/>
          <p:nvPr/>
        </p:nvSpPr>
        <p:spPr>
          <a:xfrm rot="5400000">
            <a:off x="3343099" y="1418624"/>
            <a:ext cx="1152128" cy="4149989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 rot="5400000">
            <a:off x="5003335" y="3201232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rot="10800000">
            <a:off x="5031578" y="4015559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5400000">
            <a:off x="6475505" y="3119814"/>
            <a:ext cx="1350033" cy="747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168205" y="5045050"/>
            <a:ext cx="963636" cy="25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29502" y="5752869"/>
            <a:ext cx="8373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 different </a:t>
            </a:r>
            <a:r>
              <a:rPr lang="en-GB" sz="2800" dirty="0" err="1" smtClean="0"/>
              <a:t>linac</a:t>
            </a:r>
            <a:r>
              <a:rPr lang="en-GB" sz="2800" dirty="0" smtClean="0"/>
              <a:t> orientation, using the maze wall as a primary barrier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74880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7618574" y="1925542"/>
            <a:ext cx="15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Secondary barrier</a:t>
            </a:r>
            <a:endParaRPr lang="en-GB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7683287" y="3394840"/>
            <a:ext cx="78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linac</a:t>
            </a:r>
            <a:endParaRPr lang="en-GB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8204" y="814646"/>
            <a:ext cx="900100" cy="3100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1"/>
          </p:cNvCxnSpPr>
          <p:nvPr/>
        </p:nvCxnSpPr>
        <p:spPr>
          <a:xfrm flipH="1" flipV="1">
            <a:off x="6431539" y="3523074"/>
            <a:ext cx="1251748" cy="1025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" idx="1"/>
          </p:cNvCxnSpPr>
          <p:nvPr/>
        </p:nvCxnSpPr>
        <p:spPr>
          <a:xfrm flipH="1">
            <a:off x="7044702" y="2341041"/>
            <a:ext cx="573872" cy="1088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2964" y="3969062"/>
            <a:ext cx="102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maze</a:t>
            </a:r>
            <a:endParaRPr lang="en-GB" sz="2400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331640" y="3764172"/>
            <a:ext cx="1440160" cy="389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748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003800" y="908050"/>
            <a:ext cx="1150938" cy="4176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V="1">
            <a:off x="971550" y="1484313"/>
            <a:ext cx="5688013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971550" y="2708275"/>
            <a:ext cx="5688013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6300788" y="2636838"/>
            <a:ext cx="142875" cy="144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971550" y="2708275"/>
            <a:ext cx="6408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2051050" y="1916113"/>
            <a:ext cx="0" cy="16573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971550" y="1916113"/>
            <a:ext cx="0" cy="16573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6876" name="Group 12"/>
          <p:cNvGrpSpPr>
            <a:grpSpLocks/>
          </p:cNvGrpSpPr>
          <p:nvPr/>
        </p:nvGrpSpPr>
        <p:grpSpPr bwMode="auto">
          <a:xfrm>
            <a:off x="971550" y="3213100"/>
            <a:ext cx="1079500" cy="366713"/>
            <a:chOff x="612" y="2024"/>
            <a:chExt cx="680" cy="231"/>
          </a:xfrm>
        </p:grpSpPr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>
              <a:off x="1066" y="2160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3" name="Line 9"/>
            <p:cNvSpPr>
              <a:spLocks noChangeShapeType="1"/>
            </p:cNvSpPr>
            <p:nvPr/>
          </p:nvSpPr>
          <p:spPr bwMode="auto">
            <a:xfrm flipH="1">
              <a:off x="612" y="2160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5" name="Text Box 11"/>
            <p:cNvSpPr txBox="1">
              <a:spLocks noChangeArrowheads="1"/>
            </p:cNvSpPr>
            <p:nvPr/>
          </p:nvSpPr>
          <p:spPr bwMode="auto">
            <a:xfrm>
              <a:off x="793" y="2024"/>
              <a:ext cx="2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r>
                <a:rPr lang="en-GB" baseline="-25000"/>
                <a:t>0</a:t>
              </a:r>
              <a:endParaRPr lang="en-US" baseline="-25000"/>
            </a:p>
          </p:txBody>
        </p:sp>
      </p:grp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708400" y="4292600"/>
            <a:ext cx="266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971550" y="429260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3203575" y="4076700"/>
            <a:ext cx="487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d</a:t>
            </a:r>
            <a:r>
              <a:rPr lang="en-GB" baseline="-25000" dirty="0"/>
              <a:t>1</a:t>
            </a:r>
            <a:endParaRPr lang="en-US" baseline="-25000" dirty="0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6372225" y="1196975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6882" name="Group 18"/>
          <p:cNvGrpSpPr>
            <a:grpSpLocks/>
          </p:cNvGrpSpPr>
          <p:nvPr/>
        </p:nvGrpSpPr>
        <p:grpSpPr bwMode="auto">
          <a:xfrm>
            <a:off x="5003800" y="1125538"/>
            <a:ext cx="1152525" cy="366712"/>
            <a:chOff x="612" y="2024"/>
            <a:chExt cx="680" cy="231"/>
          </a:xfrm>
        </p:grpSpPr>
        <p:sp>
          <p:nvSpPr>
            <p:cNvPr id="36883" name="Line 19"/>
            <p:cNvSpPr>
              <a:spLocks noChangeShapeType="1"/>
            </p:cNvSpPr>
            <p:nvPr/>
          </p:nvSpPr>
          <p:spPr bwMode="auto">
            <a:xfrm>
              <a:off x="1066" y="2160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 flipH="1">
              <a:off x="612" y="2160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5" name="Text Box 21"/>
            <p:cNvSpPr txBox="1">
              <a:spLocks noChangeArrowheads="1"/>
            </p:cNvSpPr>
            <p:nvPr/>
          </p:nvSpPr>
          <p:spPr bwMode="auto">
            <a:xfrm>
              <a:off x="793" y="2024"/>
              <a:ext cx="2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  x</a:t>
              </a:r>
              <a:endParaRPr lang="en-US" baseline="-25000"/>
            </a:p>
          </p:txBody>
        </p:sp>
      </p:grp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2268538" y="18446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err="1" smtClean="0"/>
              <a:t>Isocentre</a:t>
            </a:r>
            <a:endParaRPr lang="en-US" baseline="-25000" dirty="0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 flipH="1">
            <a:off x="2051050" y="2276475"/>
            <a:ext cx="4333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5003800" y="54927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concrete</a:t>
            </a:r>
            <a:endParaRPr lang="en-US" dirty="0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6804025" y="184467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A</a:t>
            </a:r>
            <a:endParaRPr lang="en-US" baseline="-25000" dirty="0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 flipH="1">
            <a:off x="6443663" y="2205038"/>
            <a:ext cx="4333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8" name="Group 27"/>
          <p:cNvGrpSpPr/>
          <p:nvPr/>
        </p:nvGrpSpPr>
        <p:grpSpPr>
          <a:xfrm>
            <a:off x="396875" y="406015"/>
            <a:ext cx="6983413" cy="5624565"/>
            <a:chOff x="396875" y="406015"/>
            <a:chExt cx="6983413" cy="5624565"/>
          </a:xfrm>
        </p:grpSpPr>
        <p:sp>
          <p:nvSpPr>
            <p:cNvPr id="29" name="Rectangle 2"/>
            <p:cNvSpPr>
              <a:spLocks noChangeArrowheads="1"/>
            </p:cNvSpPr>
            <p:nvPr/>
          </p:nvSpPr>
          <p:spPr bwMode="auto">
            <a:xfrm>
              <a:off x="5003800" y="908050"/>
              <a:ext cx="1150938" cy="41767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" name="Line 3"/>
            <p:cNvSpPr>
              <a:spLocks noChangeShapeType="1"/>
            </p:cNvSpPr>
            <p:nvPr/>
          </p:nvSpPr>
          <p:spPr bwMode="auto">
            <a:xfrm flipV="1">
              <a:off x="971550" y="1484313"/>
              <a:ext cx="5688013" cy="12239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971550" y="2708275"/>
              <a:ext cx="5688013" cy="115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6300788" y="2636838"/>
              <a:ext cx="142875" cy="14446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971550" y="2708275"/>
              <a:ext cx="6408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20510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9715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" name="Group 12"/>
            <p:cNvGrpSpPr>
              <a:grpSpLocks/>
            </p:cNvGrpSpPr>
            <p:nvPr/>
          </p:nvGrpSpPr>
          <p:grpSpPr bwMode="auto">
            <a:xfrm>
              <a:off x="971550" y="3213100"/>
              <a:ext cx="1079500" cy="366713"/>
              <a:chOff x="612" y="2024"/>
              <a:chExt cx="680" cy="231"/>
            </a:xfrm>
          </p:grpSpPr>
          <p:sp>
            <p:nvSpPr>
              <p:cNvPr id="55" name="Line 8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6" name="Line 9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7" name="Text Box 1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d</a:t>
                </a:r>
                <a:r>
                  <a:rPr lang="en-GB" baseline="-25000"/>
                  <a:t>0</a:t>
                </a:r>
                <a:endParaRPr lang="en-US" baseline="-25000"/>
              </a:p>
            </p:txBody>
          </p:sp>
        </p:grp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3708400" y="4292600"/>
              <a:ext cx="2663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 flipH="1">
              <a:off x="971550" y="4292600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Text Box 16"/>
            <p:cNvSpPr txBox="1">
              <a:spLocks noChangeArrowheads="1"/>
            </p:cNvSpPr>
            <p:nvPr/>
          </p:nvSpPr>
          <p:spPr bwMode="auto">
            <a:xfrm>
              <a:off x="3203575" y="4076700"/>
              <a:ext cx="4873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d</a:t>
              </a:r>
              <a:r>
                <a:rPr lang="en-GB" baseline="-25000" dirty="0"/>
                <a:t>1</a:t>
              </a:r>
              <a:endParaRPr lang="en-US" baseline="-25000" dirty="0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6372225" y="1196975"/>
              <a:ext cx="0" cy="4464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41" name="Group 18"/>
            <p:cNvGrpSpPr>
              <a:grpSpLocks/>
            </p:cNvGrpSpPr>
            <p:nvPr/>
          </p:nvGrpSpPr>
          <p:grpSpPr bwMode="auto">
            <a:xfrm>
              <a:off x="5003800" y="1125538"/>
              <a:ext cx="1152525" cy="366712"/>
              <a:chOff x="612" y="2024"/>
              <a:chExt cx="680" cy="231"/>
            </a:xfrm>
          </p:grpSpPr>
          <p:sp>
            <p:nvSpPr>
              <p:cNvPr id="52" name="Line 19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3" name="Line 20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4" name="Text Box 2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  x</a:t>
                </a:r>
                <a:endParaRPr lang="en-US" baseline="-25000"/>
              </a:p>
            </p:txBody>
          </p:sp>
        </p:grpSp>
        <p:sp>
          <p:nvSpPr>
            <p:cNvPr id="43" name="Line 23"/>
            <p:cNvSpPr>
              <a:spLocks noChangeShapeType="1"/>
            </p:cNvSpPr>
            <p:nvPr/>
          </p:nvSpPr>
          <p:spPr bwMode="auto">
            <a:xfrm flipH="1">
              <a:off x="2051050" y="2276475"/>
              <a:ext cx="433388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Text Box 24"/>
            <p:cNvSpPr txBox="1">
              <a:spLocks noChangeArrowheads="1"/>
            </p:cNvSpPr>
            <p:nvPr/>
          </p:nvSpPr>
          <p:spPr bwMode="auto">
            <a:xfrm>
              <a:off x="5003800" y="549275"/>
              <a:ext cx="11525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concrete</a:t>
              </a:r>
              <a:endParaRPr lang="en-US" dirty="0"/>
            </a:p>
          </p:txBody>
        </p:sp>
        <p:sp>
          <p:nvSpPr>
            <p:cNvPr id="46" name="Line 26"/>
            <p:cNvSpPr>
              <a:spLocks noChangeShapeType="1"/>
            </p:cNvSpPr>
            <p:nvPr/>
          </p:nvSpPr>
          <p:spPr bwMode="auto">
            <a:xfrm flipH="1">
              <a:off x="6443663" y="2205038"/>
              <a:ext cx="433387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Text Box 30"/>
            <p:cNvSpPr txBox="1">
              <a:spLocks noChangeArrowheads="1"/>
            </p:cNvSpPr>
            <p:nvPr/>
          </p:nvSpPr>
          <p:spPr bwMode="auto">
            <a:xfrm>
              <a:off x="396875" y="406015"/>
              <a:ext cx="4175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800" dirty="0">
                  <a:solidFill>
                    <a:srgbClr val="FF0000"/>
                  </a:solidFill>
                </a:rPr>
                <a:t>Primary barrier calculations</a:t>
              </a:r>
              <a:endParaRPr 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48" name="Line 14"/>
            <p:cNvSpPr>
              <a:spLocks noChangeShapeType="1"/>
            </p:cNvSpPr>
            <p:nvPr/>
          </p:nvSpPr>
          <p:spPr bwMode="auto">
            <a:xfrm>
              <a:off x="5773280" y="5301208"/>
              <a:ext cx="3830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Line 14"/>
            <p:cNvSpPr>
              <a:spLocks noChangeShapeType="1"/>
            </p:cNvSpPr>
            <p:nvPr/>
          </p:nvSpPr>
          <p:spPr bwMode="auto">
            <a:xfrm flipH="1" flipV="1">
              <a:off x="6372225" y="5301208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6145760" y="4833081"/>
              <a:ext cx="0" cy="828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Text Box 16"/>
            <p:cNvSpPr txBox="1">
              <a:spLocks noChangeArrowheads="1"/>
            </p:cNvSpPr>
            <p:nvPr/>
          </p:nvSpPr>
          <p:spPr bwMode="auto">
            <a:xfrm>
              <a:off x="6057106" y="5661248"/>
              <a:ext cx="81994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 smtClean="0"/>
                <a:t>0.3 m</a:t>
              </a:r>
              <a:endParaRPr lang="en-US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6533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83569" y="404812"/>
            <a:ext cx="7416823" cy="621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 smtClean="0"/>
              <a:t>Some definitions:</a:t>
            </a:r>
          </a:p>
          <a:p>
            <a:pPr>
              <a:spcBef>
                <a:spcPct val="50000"/>
              </a:spcBef>
            </a:pPr>
            <a:endParaRPr lang="en-GB" sz="2400" dirty="0"/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F0000"/>
                </a:solidFill>
              </a:rPr>
              <a:t>Shielding design goal (P) </a:t>
            </a:r>
            <a:r>
              <a:rPr lang="en-GB" sz="2800" dirty="0" smtClean="0"/>
              <a:t>: dose equivalent 	beyond the barrier (</a:t>
            </a:r>
            <a:r>
              <a:rPr lang="en-GB" sz="2800" dirty="0" err="1" smtClean="0"/>
              <a:t>Sv</a:t>
            </a:r>
            <a:r>
              <a:rPr lang="en-GB" sz="2800" dirty="0" smtClean="0"/>
              <a:t> week</a:t>
            </a:r>
            <a:r>
              <a:rPr lang="en-GB" sz="2800" baseline="30000" dirty="0" smtClean="0"/>
              <a:t>-1</a:t>
            </a:r>
            <a:r>
              <a:rPr lang="en-GB" sz="2800" dirty="0" smtClean="0"/>
              <a:t>)</a:t>
            </a:r>
            <a:endParaRPr lang="en-GB" sz="280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GB" sz="28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800" dirty="0"/>
              <a:t> </a:t>
            </a:r>
            <a:r>
              <a:rPr lang="en-GB" sz="2800" dirty="0" smtClean="0"/>
              <a:t>  </a:t>
            </a:r>
            <a:r>
              <a:rPr lang="en-GB" sz="2800" dirty="0" smtClean="0">
                <a:solidFill>
                  <a:srgbClr val="FF0000"/>
                </a:solidFill>
              </a:rPr>
              <a:t>Use factor (U) </a:t>
            </a:r>
            <a:r>
              <a:rPr lang="en-GB" sz="2800" dirty="0" smtClean="0"/>
              <a:t>:  </a:t>
            </a:r>
            <a:r>
              <a:rPr lang="en-GB" sz="2800" dirty="0"/>
              <a:t>fraction of </a:t>
            </a:r>
            <a:r>
              <a:rPr lang="en-GB" sz="2800" dirty="0" smtClean="0"/>
              <a:t>workload directed  	at barrier</a:t>
            </a:r>
            <a:endParaRPr lang="en-GB" sz="2800" dirty="0"/>
          </a:p>
          <a:p>
            <a:pPr>
              <a:spcBef>
                <a:spcPct val="50000"/>
              </a:spcBef>
            </a:pPr>
            <a:endParaRPr lang="en-GB" sz="28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800" dirty="0"/>
              <a:t> </a:t>
            </a:r>
            <a:r>
              <a:rPr lang="en-GB" sz="2800" dirty="0" smtClean="0"/>
              <a:t>  </a:t>
            </a:r>
            <a:r>
              <a:rPr lang="en-GB" sz="2800" dirty="0" smtClean="0">
                <a:solidFill>
                  <a:srgbClr val="FF0000"/>
                </a:solidFill>
              </a:rPr>
              <a:t>Occupancy (T) </a:t>
            </a:r>
            <a:r>
              <a:rPr lang="en-GB" sz="2800" dirty="0" smtClean="0"/>
              <a:t>: </a:t>
            </a:r>
            <a:r>
              <a:rPr lang="en-GB" sz="2800" dirty="0"/>
              <a:t>fraction of working </a:t>
            </a:r>
            <a:r>
              <a:rPr lang="en-GB" sz="2800" dirty="0" smtClean="0"/>
              <a:t>week </a:t>
            </a:r>
            <a:r>
              <a:rPr lang="en-GB" sz="2800" dirty="0"/>
              <a:t>that </a:t>
            </a:r>
            <a:r>
              <a:rPr lang="en-GB" sz="2800" dirty="0" smtClean="0"/>
              <a:t>	an individual </a:t>
            </a:r>
            <a:r>
              <a:rPr lang="en-GB" sz="2800" dirty="0"/>
              <a:t>is in a particular </a:t>
            </a:r>
            <a:r>
              <a:rPr lang="en-GB" sz="2800" dirty="0" smtClean="0"/>
              <a:t>location</a:t>
            </a:r>
            <a:endParaRPr lang="en-GB" sz="2800" dirty="0"/>
          </a:p>
          <a:p>
            <a:pPr>
              <a:spcBef>
                <a:spcPct val="50000"/>
              </a:spcBef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325199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177707" y="404812"/>
            <a:ext cx="6624637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 smtClean="0"/>
              <a:t>Some definitions:</a:t>
            </a:r>
          </a:p>
          <a:p>
            <a:pPr>
              <a:spcBef>
                <a:spcPct val="50000"/>
              </a:spcBef>
            </a:pPr>
            <a:endParaRPr lang="en-GB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800" dirty="0" smtClean="0">
                <a:solidFill>
                  <a:srgbClr val="FF0000"/>
                </a:solidFill>
              </a:rPr>
              <a:t>  Use factor (U)</a:t>
            </a:r>
            <a:r>
              <a:rPr lang="en-GB" sz="2800" dirty="0" smtClean="0"/>
              <a:t>:  </a:t>
            </a:r>
            <a:r>
              <a:rPr lang="en-GB" sz="2800" dirty="0"/>
              <a:t>fraction of time beam is pointing into a particular location</a:t>
            </a:r>
          </a:p>
          <a:p>
            <a:pPr>
              <a:spcBef>
                <a:spcPct val="50000"/>
              </a:spcBef>
            </a:pP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990102" y="3020477"/>
            <a:ext cx="5599923" cy="3191800"/>
            <a:chOff x="1520133" y="1484782"/>
            <a:chExt cx="6678125" cy="3866544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520133" y="1700808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520133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2168205" y="2348880"/>
              <a:ext cx="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58035" y="2348880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528258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6766547" y="5304896"/>
              <a:ext cx="7577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 rot="16200000">
              <a:off x="3901902" y="4123072"/>
              <a:ext cx="1588148" cy="775498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10800000">
              <a:off x="3707904" y="1484782"/>
              <a:ext cx="1872207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6766547" y="2348880"/>
              <a:ext cx="1017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osceles Triangle 13"/>
            <p:cNvSpPr/>
            <p:nvPr/>
          </p:nvSpPr>
          <p:spPr>
            <a:xfrm rot="16200000">
              <a:off x="5547200" y="2217818"/>
              <a:ext cx="1152128" cy="4149989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489216" y="3413447"/>
              <a:ext cx="2993233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6200000">
              <a:off x="5614272" y="3430679"/>
              <a:ext cx="2937588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16200000">
              <a:off x="3832245" y="4182570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4179789" y="3797906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66240" y="4823199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Use factor</a:t>
            </a:r>
            <a:r>
              <a:rPr lang="en-GB" sz="2800" dirty="0"/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>= 0.25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17137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0133" y="1484782"/>
            <a:ext cx="6678125" cy="3866544"/>
            <a:chOff x="1520133" y="1484782"/>
            <a:chExt cx="6678125" cy="386654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1700808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2348880"/>
              <a:ext cx="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58035" y="2348880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8258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6766547" y="5304896"/>
              <a:ext cx="7577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 rot="16200000">
              <a:off x="3901902" y="4123072"/>
              <a:ext cx="1588148" cy="775498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rot="10800000">
              <a:off x="3707904" y="1484782"/>
              <a:ext cx="1872207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6766547" y="2348880"/>
              <a:ext cx="1017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Isosceles Triangle 28"/>
            <p:cNvSpPr/>
            <p:nvPr/>
          </p:nvSpPr>
          <p:spPr>
            <a:xfrm rot="16200000">
              <a:off x="5547200" y="2217818"/>
              <a:ext cx="1152128" cy="4149989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16200000">
              <a:off x="489216" y="3413447"/>
              <a:ext cx="2993233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5614272" y="3430679"/>
              <a:ext cx="2937588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3832245" y="4182570"/>
              <a:ext cx="432048" cy="26304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4179789" y="3797906"/>
              <a:ext cx="1032371" cy="1032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683568" y="5342111"/>
            <a:ext cx="7920880" cy="9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C:\Users\harrison\AppData\Local\Microsoft\Windows\Temporary Internet Files\Content.IE5\F6511344\MC9003340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295" y="3969444"/>
            <a:ext cx="775154" cy="132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49094" y="5733256"/>
            <a:ext cx="67786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GB" sz="2800" dirty="0" smtClean="0">
                <a:solidFill>
                  <a:srgbClr val="FF0000"/>
                </a:solidFill>
              </a:rPr>
              <a:t>  Occupancy (T)</a:t>
            </a:r>
            <a:r>
              <a:rPr lang="en-GB" sz="2800" dirty="0" smtClean="0"/>
              <a:t>: </a:t>
            </a:r>
            <a:r>
              <a:rPr lang="en-GB" sz="2800" dirty="0"/>
              <a:t>fraction of working day that an individual is in a particular </a:t>
            </a:r>
            <a:r>
              <a:rPr lang="en-GB" sz="2800" dirty="0" smtClean="0"/>
              <a:t>location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xmlns="" val="11401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adiotherapy-treatmen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720725"/>
            <a:ext cx="914400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40268"/>
            <a:ext cx="6547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Radiotherapy with a linear accelerator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62316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177707" y="404812"/>
            <a:ext cx="6624637" cy="621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 smtClean="0"/>
              <a:t>Some definitions:</a:t>
            </a:r>
          </a:p>
          <a:p>
            <a:pPr>
              <a:spcBef>
                <a:spcPct val="50000"/>
              </a:spcBef>
            </a:pPr>
            <a:endParaRPr lang="en-GB" sz="2400" dirty="0"/>
          </a:p>
          <a:p>
            <a:pPr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</a:rPr>
              <a:t>Workload (W) </a:t>
            </a:r>
            <a:r>
              <a:rPr lang="en-GB" sz="2800" dirty="0"/>
              <a:t>: </a:t>
            </a:r>
            <a:endParaRPr lang="en-GB" sz="2800" dirty="0" smtClean="0"/>
          </a:p>
          <a:p>
            <a:pPr>
              <a:spcBef>
                <a:spcPct val="50000"/>
              </a:spcBef>
            </a:pPr>
            <a:endParaRPr lang="en-GB" sz="2800" dirty="0"/>
          </a:p>
          <a:p>
            <a:pPr>
              <a:spcBef>
                <a:spcPct val="50000"/>
              </a:spcBef>
            </a:pPr>
            <a:r>
              <a:rPr lang="en-GB" sz="2800" dirty="0" smtClean="0"/>
              <a:t>dose </a:t>
            </a:r>
            <a:r>
              <a:rPr lang="en-GB" sz="2800" dirty="0"/>
              <a:t>delivered at </a:t>
            </a:r>
            <a:r>
              <a:rPr lang="en-GB" sz="2800" dirty="0" err="1"/>
              <a:t>isocentre</a:t>
            </a:r>
            <a:r>
              <a:rPr lang="en-GB" sz="2800" dirty="0"/>
              <a:t> per patient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				 x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	</a:t>
            </a:r>
            <a:r>
              <a:rPr lang="en-GB" sz="2800" dirty="0" smtClean="0"/>
              <a:t>number </a:t>
            </a:r>
            <a:r>
              <a:rPr lang="en-GB" sz="2800" dirty="0"/>
              <a:t>of patients treated per week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			</a:t>
            </a:r>
          </a:p>
          <a:p>
            <a:pPr>
              <a:spcBef>
                <a:spcPct val="50000"/>
              </a:spcBef>
            </a:pPr>
            <a:r>
              <a:rPr lang="en-GB" sz="2800" dirty="0" smtClean="0"/>
              <a:t>(</a:t>
            </a:r>
            <a:r>
              <a:rPr lang="en-GB" sz="2800" dirty="0" err="1" smtClean="0"/>
              <a:t>Gy</a:t>
            </a:r>
            <a:r>
              <a:rPr lang="en-GB" sz="2800" dirty="0" smtClean="0"/>
              <a:t> week</a:t>
            </a:r>
            <a:r>
              <a:rPr lang="en-GB" sz="2800" baseline="30000" dirty="0" smtClean="0"/>
              <a:t>-1</a:t>
            </a:r>
            <a:r>
              <a:rPr lang="en-GB" sz="2800" dirty="0" smtClean="0"/>
              <a:t>)</a:t>
            </a:r>
            <a:endParaRPr lang="en-GB" sz="2800" dirty="0"/>
          </a:p>
          <a:p>
            <a:pPr>
              <a:spcBef>
                <a:spcPct val="50000"/>
              </a:spcBef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95974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177707" y="404812"/>
            <a:ext cx="6624637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 smtClean="0"/>
              <a:t>Some definitions:</a:t>
            </a:r>
          </a:p>
          <a:p>
            <a:pPr>
              <a:spcBef>
                <a:spcPct val="50000"/>
              </a:spcBef>
            </a:pPr>
            <a:endParaRPr lang="en-GB" sz="2400" dirty="0"/>
          </a:p>
          <a:p>
            <a:pPr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</a:rPr>
              <a:t>Duty cycle (C) </a:t>
            </a:r>
            <a:r>
              <a:rPr lang="en-GB" sz="2800" dirty="0"/>
              <a:t>: </a:t>
            </a:r>
            <a:r>
              <a:rPr lang="en-GB" sz="2800" dirty="0" smtClean="0"/>
              <a:t>fraction of time the beam is on</a:t>
            </a:r>
          </a:p>
          <a:p>
            <a:pPr>
              <a:spcBef>
                <a:spcPct val="50000"/>
              </a:spcBef>
            </a:pPr>
            <a:r>
              <a:rPr lang="en-GB" sz="2800" dirty="0" smtClean="0"/>
              <a:t>	= Workload / dose week</a:t>
            </a:r>
            <a:r>
              <a:rPr lang="en-GB" sz="2800" baseline="30000" dirty="0" smtClean="0"/>
              <a:t>-1 </a:t>
            </a:r>
            <a:r>
              <a:rPr lang="en-GB" sz="2800" dirty="0" smtClean="0"/>
              <a:t>for 				continuous beam on</a:t>
            </a:r>
            <a:r>
              <a:rPr lang="en-GB" sz="2800" dirty="0"/>
              <a:t>	</a:t>
            </a:r>
          </a:p>
          <a:p>
            <a:pPr>
              <a:spcBef>
                <a:spcPct val="50000"/>
              </a:spcBef>
            </a:pPr>
            <a:endParaRPr lang="en-GB" sz="2800" dirty="0"/>
          </a:p>
          <a:p>
            <a:pPr>
              <a:spcBef>
                <a:spcPct val="50000"/>
              </a:spcBef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34843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Grp="1" noChangeArrowheads="1"/>
          </p:cNvSpPr>
          <p:nvPr>
            <p:ph type="body" sz="half" idx="1"/>
          </p:nvPr>
        </p:nvSpPr>
        <p:spPr>
          <a:xfrm>
            <a:off x="683568" y="404664"/>
            <a:ext cx="7848600" cy="1224136"/>
          </a:xfrm>
          <a:noFill/>
          <a:ln/>
        </p:spPr>
        <p:txBody>
          <a:bodyPr>
            <a:no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GB" sz="2800" dirty="0">
                <a:solidFill>
                  <a:srgbClr val="FF0000"/>
                </a:solidFill>
              </a:rPr>
              <a:t>Design guidelines for </a:t>
            </a:r>
            <a:r>
              <a:rPr lang="en-GB" sz="2800" dirty="0" smtClean="0">
                <a:solidFill>
                  <a:srgbClr val="FF0000"/>
                </a:solidFill>
              </a:rPr>
              <a:t>TADR2000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GB" sz="2800" dirty="0" smtClean="0">
                <a:solidFill>
                  <a:srgbClr val="FF0000"/>
                </a:solidFill>
              </a:rPr>
              <a:t>(Time averaged dose rate over the working year)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68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842310407"/>
              </p:ext>
            </p:extLst>
          </p:nvPr>
        </p:nvGraphicFramePr>
        <p:xfrm>
          <a:off x="900113" y="1773238"/>
          <a:ext cx="7345362" cy="326707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73475"/>
                <a:gridCol w="3671887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TADR2000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Public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0.15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Radiation workers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528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Group 3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1788682751"/>
              </p:ext>
            </p:extLst>
          </p:nvPr>
        </p:nvGraphicFramePr>
        <p:xfrm>
          <a:off x="900113" y="1773238"/>
          <a:ext cx="7345362" cy="326707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73475"/>
                <a:gridCol w="3671887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TADR2000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Public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0.15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Radiation workers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900112" y="5516563"/>
            <a:ext cx="73437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 smtClean="0"/>
              <a:t>0.15 </a:t>
            </a:r>
            <a:r>
              <a:rPr lang="en-US" sz="2400" dirty="0" err="1"/>
              <a:t>μSv</a:t>
            </a:r>
            <a:r>
              <a:rPr lang="en-US" sz="2400" dirty="0"/>
              <a:t> h</a:t>
            </a:r>
            <a:r>
              <a:rPr lang="en-US" sz="2400" baseline="30000" dirty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x 2000 h y</a:t>
            </a:r>
            <a:r>
              <a:rPr lang="en-GB" sz="2400" baseline="30000" dirty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= 300 </a:t>
            </a:r>
            <a:r>
              <a:rPr lang="en-US" sz="2400" dirty="0" err="1" smtClean="0"/>
              <a:t>μSv</a:t>
            </a:r>
            <a:r>
              <a:rPr lang="en-US" sz="2400" dirty="0"/>
              <a:t> y</a:t>
            </a:r>
            <a:r>
              <a:rPr lang="en-US" sz="2400" baseline="30000" dirty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:  </a:t>
            </a:r>
          </a:p>
          <a:p>
            <a:pPr>
              <a:spcBef>
                <a:spcPct val="50000"/>
              </a:spcBef>
            </a:pPr>
            <a:r>
              <a:rPr lang="en-GB" sz="2400" dirty="0"/>
              <a:t>annual dose constraint for public</a:t>
            </a:r>
            <a:endParaRPr lang="en-US" sz="2400" dirty="0"/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 flipH="1">
            <a:off x="3348038" y="3357563"/>
            <a:ext cx="2519362" cy="2087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>
          <a:xfrm>
            <a:off x="684213" y="404813"/>
            <a:ext cx="7848600" cy="720725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sz="2800" smtClean="0">
                <a:solidFill>
                  <a:srgbClr val="FF0000"/>
                </a:solidFill>
              </a:rPr>
              <a:t>Design guidelines for TADR2000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8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Group 3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441419532"/>
              </p:ext>
            </p:extLst>
          </p:nvPr>
        </p:nvGraphicFramePr>
        <p:xfrm>
          <a:off x="900113" y="1773238"/>
          <a:ext cx="7345362" cy="375496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73475"/>
                <a:gridCol w="3671887"/>
              </a:tblGrid>
              <a:tr h="1026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TADR2000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399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Public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0.15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(&lt; 6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w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horzOverflow="overflow"/>
                </a:tc>
              </a:tr>
              <a:tr h="1605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Radiation workers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(&lt; 20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w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900113" y="5516563"/>
            <a:ext cx="73437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GB" sz="2400" dirty="0" smtClean="0"/>
              <a:t>0.5 </a:t>
            </a:r>
            <a:r>
              <a:rPr lang="en-US" sz="2400" dirty="0" err="1"/>
              <a:t>μSv</a:t>
            </a:r>
            <a:r>
              <a:rPr lang="en-US" sz="2400" dirty="0"/>
              <a:t> </a:t>
            </a:r>
            <a:r>
              <a:rPr lang="en-US" sz="2400" dirty="0" smtClean="0"/>
              <a:t>h</a:t>
            </a:r>
            <a:r>
              <a:rPr lang="en-US" sz="2400" baseline="30000" dirty="0" smtClean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x </a:t>
            </a:r>
            <a:r>
              <a:rPr lang="en-GB" sz="2400" dirty="0" smtClean="0"/>
              <a:t>2000 h y</a:t>
            </a:r>
            <a:r>
              <a:rPr lang="en-GB" sz="2400" baseline="30000" dirty="0" smtClean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= 1000 </a:t>
            </a:r>
            <a:r>
              <a:rPr lang="en-US" sz="2400" dirty="0" err="1" smtClean="0"/>
              <a:t>μSv</a:t>
            </a:r>
            <a:r>
              <a:rPr lang="en-US" sz="2400" dirty="0" smtClean="0"/>
              <a:t> y</a:t>
            </a:r>
            <a:r>
              <a:rPr lang="en-US" sz="2400" baseline="30000" dirty="0" smtClean="0"/>
              <a:t>-1</a:t>
            </a:r>
            <a:r>
              <a:rPr lang="en-GB" sz="2400" dirty="0" smtClean="0"/>
              <a:t> </a:t>
            </a:r>
            <a:r>
              <a:rPr lang="en-GB" sz="2400" dirty="0"/>
              <a:t>:  </a:t>
            </a:r>
          </a:p>
          <a:p>
            <a:pPr>
              <a:spcBef>
                <a:spcPct val="50000"/>
              </a:spcBef>
            </a:pPr>
            <a:r>
              <a:rPr lang="en-GB" sz="2400" dirty="0"/>
              <a:t>A reasonable dose constraint for radiation workers</a:t>
            </a:r>
            <a:endParaRPr lang="en-US" sz="2400" dirty="0"/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 flipH="1">
            <a:off x="3348038" y="4437063"/>
            <a:ext cx="2447925" cy="10080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>
          <a:xfrm>
            <a:off x="684213" y="404813"/>
            <a:ext cx="7848600" cy="720725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sz="2800" smtClean="0">
                <a:solidFill>
                  <a:srgbClr val="FF0000"/>
                </a:solidFill>
              </a:rPr>
              <a:t>Design guidelines for TADR2000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8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Group 3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2206453594"/>
              </p:ext>
            </p:extLst>
          </p:nvPr>
        </p:nvGraphicFramePr>
        <p:xfrm>
          <a:off x="900113" y="1773238"/>
          <a:ext cx="7345362" cy="375496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73475"/>
                <a:gridCol w="3671887"/>
              </a:tblGrid>
              <a:tr h="1026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TADR2000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0399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Public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0.15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(&lt; 6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w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240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horzOverflow="overflow"/>
                </a:tc>
              </a:tr>
              <a:tr h="1605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Radiation workers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0.5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-1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(&lt; 20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μSv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w</a:t>
                      </a:r>
                      <a:r>
                        <a:rPr kumimoji="0" lang="en-US" sz="240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900113" y="5747395"/>
            <a:ext cx="7343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 smtClean="0"/>
              <a:t>Shielding design goals</a:t>
            </a:r>
            <a:endParaRPr lang="en-US" sz="2400" dirty="0"/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 flipV="1">
            <a:off x="3851920" y="3645022"/>
            <a:ext cx="1656184" cy="233320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>
          <a:xfrm>
            <a:off x="684213" y="404813"/>
            <a:ext cx="7848600" cy="720725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sz="2800" smtClean="0">
                <a:solidFill>
                  <a:srgbClr val="FF0000"/>
                </a:solidFill>
              </a:rPr>
              <a:t>Design guidelines for TADR2000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3851920" y="4869160"/>
            <a:ext cx="1512168" cy="11090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01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700808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Calculation of barrier thicknesses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623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 dirty="0"/>
              <a:t>Primary barrier calculations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40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520133" y="908720"/>
            <a:ext cx="60041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0133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0133" y="53048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168205" y="1484784"/>
            <a:ext cx="1" cy="3820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68206" y="1484784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76717" y="1484784"/>
            <a:ext cx="1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25638" y="908720"/>
            <a:ext cx="0" cy="4396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347864" y="5304896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51920" y="4725144"/>
            <a:ext cx="2924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347864" y="2708920"/>
            <a:ext cx="0" cy="2595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347864" y="27089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51920" y="270892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53"/>
          <p:cNvSpPr/>
          <p:nvPr/>
        </p:nvSpPr>
        <p:spPr>
          <a:xfrm>
            <a:off x="5004048" y="3061571"/>
            <a:ext cx="1152128" cy="316835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Isosceles Triangle 54"/>
          <p:cNvSpPr/>
          <p:nvPr/>
        </p:nvSpPr>
        <p:spPr>
          <a:xfrm rot="10800000">
            <a:off x="5004048" y="620689"/>
            <a:ext cx="1152128" cy="3348372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5031578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/>
          <p:cNvSpPr/>
          <p:nvPr/>
        </p:nvSpPr>
        <p:spPr>
          <a:xfrm rot="5400000">
            <a:off x="5845905" y="3212976"/>
            <a:ext cx="1124598" cy="50405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716016" y="908720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824028" y="4725144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Typical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installation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5522" y="368369"/>
            <a:ext cx="168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Primary barrier</a:t>
            </a:r>
            <a:endParaRPr lang="en-GB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7618574" y="1925542"/>
            <a:ext cx="15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Secondary barrier</a:t>
            </a:r>
            <a:endParaRPr lang="en-GB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7683287" y="3394840"/>
            <a:ext cx="78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linac</a:t>
            </a:r>
            <a:endParaRPr lang="en-GB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8204" y="814646"/>
            <a:ext cx="900100" cy="31009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1"/>
          </p:cNvCxnSpPr>
          <p:nvPr/>
        </p:nvCxnSpPr>
        <p:spPr>
          <a:xfrm flipH="1" flipV="1">
            <a:off x="6431539" y="3523074"/>
            <a:ext cx="1251748" cy="1025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" idx="1"/>
          </p:cNvCxnSpPr>
          <p:nvPr/>
        </p:nvCxnSpPr>
        <p:spPr>
          <a:xfrm flipH="1">
            <a:off x="7044702" y="2341041"/>
            <a:ext cx="573872" cy="1088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2964" y="3969062"/>
            <a:ext cx="102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maze</a:t>
            </a:r>
            <a:endParaRPr lang="en-GB" sz="2400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331640" y="3764172"/>
            <a:ext cx="1440160" cy="389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768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003800" y="908050"/>
            <a:ext cx="1150938" cy="4176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V="1">
            <a:off x="971550" y="1484313"/>
            <a:ext cx="5688013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971550" y="2708275"/>
            <a:ext cx="5688013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6300788" y="2636838"/>
            <a:ext cx="142875" cy="144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971550" y="2708275"/>
            <a:ext cx="6408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2051050" y="1916113"/>
            <a:ext cx="0" cy="16573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971550" y="1916113"/>
            <a:ext cx="0" cy="16573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6876" name="Group 12"/>
          <p:cNvGrpSpPr>
            <a:grpSpLocks/>
          </p:cNvGrpSpPr>
          <p:nvPr/>
        </p:nvGrpSpPr>
        <p:grpSpPr bwMode="auto">
          <a:xfrm>
            <a:off x="971550" y="3213100"/>
            <a:ext cx="1079500" cy="366713"/>
            <a:chOff x="612" y="2024"/>
            <a:chExt cx="680" cy="231"/>
          </a:xfrm>
        </p:grpSpPr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>
              <a:off x="1066" y="2160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3" name="Line 9"/>
            <p:cNvSpPr>
              <a:spLocks noChangeShapeType="1"/>
            </p:cNvSpPr>
            <p:nvPr/>
          </p:nvSpPr>
          <p:spPr bwMode="auto">
            <a:xfrm flipH="1">
              <a:off x="612" y="2160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5" name="Text Box 11"/>
            <p:cNvSpPr txBox="1">
              <a:spLocks noChangeArrowheads="1"/>
            </p:cNvSpPr>
            <p:nvPr/>
          </p:nvSpPr>
          <p:spPr bwMode="auto">
            <a:xfrm>
              <a:off x="793" y="2024"/>
              <a:ext cx="2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r>
                <a:rPr lang="en-GB" baseline="-25000"/>
                <a:t>0</a:t>
              </a:r>
              <a:endParaRPr lang="en-US" baseline="-25000"/>
            </a:p>
          </p:txBody>
        </p:sp>
      </p:grp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708400" y="4292600"/>
            <a:ext cx="266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971550" y="429260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3203575" y="4076700"/>
            <a:ext cx="487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d</a:t>
            </a:r>
            <a:r>
              <a:rPr lang="en-GB" baseline="-25000" dirty="0"/>
              <a:t>1</a:t>
            </a:r>
            <a:endParaRPr lang="en-US" baseline="-25000" dirty="0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6372225" y="1196975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6882" name="Group 18"/>
          <p:cNvGrpSpPr>
            <a:grpSpLocks/>
          </p:cNvGrpSpPr>
          <p:nvPr/>
        </p:nvGrpSpPr>
        <p:grpSpPr bwMode="auto">
          <a:xfrm>
            <a:off x="5003800" y="1125538"/>
            <a:ext cx="1152525" cy="366712"/>
            <a:chOff x="612" y="2024"/>
            <a:chExt cx="680" cy="231"/>
          </a:xfrm>
        </p:grpSpPr>
        <p:sp>
          <p:nvSpPr>
            <p:cNvPr id="36883" name="Line 19"/>
            <p:cNvSpPr>
              <a:spLocks noChangeShapeType="1"/>
            </p:cNvSpPr>
            <p:nvPr/>
          </p:nvSpPr>
          <p:spPr bwMode="auto">
            <a:xfrm>
              <a:off x="1066" y="2160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 flipH="1">
              <a:off x="612" y="2160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5" name="Text Box 21"/>
            <p:cNvSpPr txBox="1">
              <a:spLocks noChangeArrowheads="1"/>
            </p:cNvSpPr>
            <p:nvPr/>
          </p:nvSpPr>
          <p:spPr bwMode="auto">
            <a:xfrm>
              <a:off x="793" y="2024"/>
              <a:ext cx="2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  x</a:t>
              </a:r>
              <a:endParaRPr lang="en-US" baseline="-25000"/>
            </a:p>
          </p:txBody>
        </p:sp>
      </p:grp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2268538" y="18446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D</a:t>
            </a:r>
            <a:r>
              <a:rPr lang="en-GB" baseline="-25000"/>
              <a:t>isoc</a:t>
            </a:r>
            <a:endParaRPr lang="en-US" baseline="-25000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 flipH="1">
            <a:off x="2051050" y="2276475"/>
            <a:ext cx="4333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5003800" y="54927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concrete</a:t>
            </a:r>
            <a:endParaRPr lang="en-US" dirty="0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6804025" y="184467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D</a:t>
            </a:r>
            <a:endParaRPr lang="en-US" baseline="-25000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 flipH="1">
            <a:off x="6443663" y="2205038"/>
            <a:ext cx="4333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8" name="Group 27"/>
          <p:cNvGrpSpPr/>
          <p:nvPr/>
        </p:nvGrpSpPr>
        <p:grpSpPr>
          <a:xfrm>
            <a:off x="436492" y="392822"/>
            <a:ext cx="6943796" cy="5637758"/>
            <a:chOff x="436492" y="392822"/>
            <a:chExt cx="6943796" cy="5637758"/>
          </a:xfrm>
        </p:grpSpPr>
        <p:sp>
          <p:nvSpPr>
            <p:cNvPr id="29" name="Rectangle 2"/>
            <p:cNvSpPr>
              <a:spLocks noChangeArrowheads="1"/>
            </p:cNvSpPr>
            <p:nvPr/>
          </p:nvSpPr>
          <p:spPr bwMode="auto">
            <a:xfrm>
              <a:off x="5003800" y="908050"/>
              <a:ext cx="1150938" cy="41767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" name="Line 3"/>
            <p:cNvSpPr>
              <a:spLocks noChangeShapeType="1"/>
            </p:cNvSpPr>
            <p:nvPr/>
          </p:nvSpPr>
          <p:spPr bwMode="auto">
            <a:xfrm flipV="1">
              <a:off x="971550" y="1484313"/>
              <a:ext cx="5688013" cy="12239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971550" y="2708275"/>
              <a:ext cx="5688013" cy="115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6300788" y="2636838"/>
              <a:ext cx="142875" cy="14446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971550" y="2708275"/>
              <a:ext cx="6408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20510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9715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" name="Group 12"/>
            <p:cNvGrpSpPr>
              <a:grpSpLocks/>
            </p:cNvGrpSpPr>
            <p:nvPr/>
          </p:nvGrpSpPr>
          <p:grpSpPr bwMode="auto">
            <a:xfrm>
              <a:off x="971550" y="3213100"/>
              <a:ext cx="1079500" cy="366713"/>
              <a:chOff x="612" y="2024"/>
              <a:chExt cx="680" cy="231"/>
            </a:xfrm>
          </p:grpSpPr>
          <p:sp>
            <p:nvSpPr>
              <p:cNvPr id="55" name="Line 8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6" name="Line 9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7" name="Text Box 1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d</a:t>
                </a:r>
                <a:r>
                  <a:rPr lang="en-GB" baseline="-25000"/>
                  <a:t>0</a:t>
                </a:r>
                <a:endParaRPr lang="en-US" baseline="-25000"/>
              </a:p>
            </p:txBody>
          </p:sp>
        </p:grp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3708400" y="4292600"/>
              <a:ext cx="2663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 flipH="1">
              <a:off x="971550" y="4292600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Text Box 16"/>
            <p:cNvSpPr txBox="1">
              <a:spLocks noChangeArrowheads="1"/>
            </p:cNvSpPr>
            <p:nvPr/>
          </p:nvSpPr>
          <p:spPr bwMode="auto">
            <a:xfrm>
              <a:off x="3203575" y="4076700"/>
              <a:ext cx="4873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d</a:t>
              </a:r>
              <a:r>
                <a:rPr lang="en-GB" baseline="-25000" dirty="0"/>
                <a:t>1</a:t>
              </a:r>
              <a:endParaRPr lang="en-US" baseline="-25000" dirty="0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6372225" y="1196975"/>
              <a:ext cx="0" cy="4464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41" name="Group 18"/>
            <p:cNvGrpSpPr>
              <a:grpSpLocks/>
            </p:cNvGrpSpPr>
            <p:nvPr/>
          </p:nvGrpSpPr>
          <p:grpSpPr bwMode="auto">
            <a:xfrm>
              <a:off x="5003800" y="1125538"/>
              <a:ext cx="1152525" cy="366712"/>
              <a:chOff x="612" y="2024"/>
              <a:chExt cx="680" cy="231"/>
            </a:xfrm>
          </p:grpSpPr>
          <p:sp>
            <p:nvSpPr>
              <p:cNvPr id="52" name="Line 19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3" name="Line 20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4" name="Text Box 2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  x</a:t>
                </a:r>
                <a:endParaRPr lang="en-US" baseline="-25000"/>
              </a:p>
            </p:txBody>
          </p:sp>
        </p:grpSp>
        <p:sp>
          <p:nvSpPr>
            <p:cNvPr id="42" name="Text Box 22"/>
            <p:cNvSpPr txBox="1">
              <a:spLocks noChangeArrowheads="1"/>
            </p:cNvSpPr>
            <p:nvPr/>
          </p:nvSpPr>
          <p:spPr bwMode="auto">
            <a:xfrm>
              <a:off x="2268538" y="1844675"/>
              <a:ext cx="10795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r>
                <a:rPr lang="en-GB" baseline="-25000"/>
                <a:t>isoc</a:t>
              </a:r>
              <a:endParaRPr lang="en-US" baseline="-25000"/>
            </a:p>
          </p:txBody>
        </p:sp>
        <p:sp>
          <p:nvSpPr>
            <p:cNvPr id="43" name="Line 23"/>
            <p:cNvSpPr>
              <a:spLocks noChangeShapeType="1"/>
            </p:cNvSpPr>
            <p:nvPr/>
          </p:nvSpPr>
          <p:spPr bwMode="auto">
            <a:xfrm flipH="1">
              <a:off x="2051050" y="2276475"/>
              <a:ext cx="433388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Text Box 24"/>
            <p:cNvSpPr txBox="1">
              <a:spLocks noChangeArrowheads="1"/>
            </p:cNvSpPr>
            <p:nvPr/>
          </p:nvSpPr>
          <p:spPr bwMode="auto">
            <a:xfrm>
              <a:off x="5003800" y="549275"/>
              <a:ext cx="11525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concrete</a:t>
              </a:r>
              <a:endParaRPr lang="en-US" dirty="0"/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6804025" y="1844675"/>
              <a:ext cx="5762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 smtClean="0"/>
                <a:t>D</a:t>
              </a:r>
              <a:r>
                <a:rPr lang="en-GB" baseline="-25000" dirty="0" smtClean="0"/>
                <a:t>A</a:t>
              </a:r>
              <a:endParaRPr lang="en-US" baseline="-25000" dirty="0"/>
            </a:p>
          </p:txBody>
        </p:sp>
        <p:sp>
          <p:nvSpPr>
            <p:cNvPr id="46" name="Line 26"/>
            <p:cNvSpPr>
              <a:spLocks noChangeShapeType="1"/>
            </p:cNvSpPr>
            <p:nvPr/>
          </p:nvSpPr>
          <p:spPr bwMode="auto">
            <a:xfrm flipH="1">
              <a:off x="6443663" y="2205038"/>
              <a:ext cx="433387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Text Box 30"/>
            <p:cNvSpPr txBox="1">
              <a:spLocks noChangeArrowheads="1"/>
            </p:cNvSpPr>
            <p:nvPr/>
          </p:nvSpPr>
          <p:spPr bwMode="auto">
            <a:xfrm>
              <a:off x="436492" y="392822"/>
              <a:ext cx="4175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800" dirty="0">
                  <a:solidFill>
                    <a:srgbClr val="FF0000"/>
                  </a:solidFill>
                </a:rPr>
                <a:t>Primary barrier calculations</a:t>
              </a:r>
              <a:endParaRPr 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48" name="Line 14"/>
            <p:cNvSpPr>
              <a:spLocks noChangeShapeType="1"/>
            </p:cNvSpPr>
            <p:nvPr/>
          </p:nvSpPr>
          <p:spPr bwMode="auto">
            <a:xfrm>
              <a:off x="5773280" y="5301208"/>
              <a:ext cx="3830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Line 14"/>
            <p:cNvSpPr>
              <a:spLocks noChangeShapeType="1"/>
            </p:cNvSpPr>
            <p:nvPr/>
          </p:nvSpPr>
          <p:spPr bwMode="auto">
            <a:xfrm flipH="1" flipV="1">
              <a:off x="6372225" y="5301208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6145760" y="4833081"/>
              <a:ext cx="0" cy="828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Text Box 16"/>
            <p:cNvSpPr txBox="1">
              <a:spLocks noChangeArrowheads="1"/>
            </p:cNvSpPr>
            <p:nvPr/>
          </p:nvSpPr>
          <p:spPr bwMode="auto">
            <a:xfrm>
              <a:off x="6057106" y="5661248"/>
              <a:ext cx="81994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 smtClean="0"/>
                <a:t>0.3 m</a:t>
              </a:r>
              <a:endParaRPr lang="en-US" baseline="-250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7913" y="6032726"/>
            <a:ext cx="3563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n-GB" sz="28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transmission factor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436492" y="4757319"/>
                <a:ext cx="4236073" cy="972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 smtClean="0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𝐷</m:t>
                            </m:r>
                          </m:e>
                          <m:sub/>
                          <m:sup>
                            <m:r>
                              <a:rPr lang="en-GB" sz="32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sz="3200" i="1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GB" sz="3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sz="3200" i="1">
                                <a:latin typeface="Cambria Math"/>
                              </a:rPr>
                              <m:t>𝐷</m:t>
                            </m:r>
                          </m:e>
                          <m:sub/>
                          <m:sup>
                            <m:r>
                              <a:rPr lang="en-GB" sz="3200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𝑖𝑠𝑜𝑐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 . </m:t>
                    </m:r>
                    <m:sSup>
                      <m:sSupPr>
                        <m:ctrlPr>
                          <a:rPr lang="en-GB" sz="32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32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sz="32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i="1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i="1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i="1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GB" sz="32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sz="3200" dirty="0" smtClean="0"/>
                  <a:t>.</a:t>
                </a:r>
                <a:r>
                  <a:rPr lang="el-GR" sz="3200" dirty="0" smtClean="0">
                    <a:latin typeface="Calibri"/>
                    <a:cs typeface="Calibri"/>
                  </a:rPr>
                  <a:t>η</a:t>
                </a:r>
                <a:r>
                  <a:rPr lang="en-GB" sz="3200" dirty="0" smtClean="0"/>
                  <a:t> </a:t>
                </a:r>
                <a:endParaRPr lang="en-GB" sz="32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92" y="4757319"/>
                <a:ext cx="4236073" cy="97283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37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0565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adiotherapy-treatmen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720725"/>
            <a:ext cx="914400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40268"/>
            <a:ext cx="6547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Radiotherapy with a linear accelerator</a:t>
            </a:r>
            <a:endParaRPr lang="en-GB" sz="3200" dirty="0"/>
          </a:p>
        </p:txBody>
      </p:sp>
      <p:sp>
        <p:nvSpPr>
          <p:cNvPr id="4" name="Isosceles Triangle 3"/>
          <p:cNvSpPr/>
          <p:nvPr/>
        </p:nvSpPr>
        <p:spPr>
          <a:xfrm rot="18374192">
            <a:off x="4336755" y="1444564"/>
            <a:ext cx="607450" cy="5973893"/>
          </a:xfrm>
          <a:prstGeom prst="triangle">
            <a:avLst>
              <a:gd name="adj" fmla="val 48344"/>
            </a:avLst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72200" y="4725144"/>
            <a:ext cx="2592288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</a:t>
            </a:r>
            <a:r>
              <a:rPr lang="en-GB" sz="3200" dirty="0" smtClean="0">
                <a:solidFill>
                  <a:schemeClr val="bg1"/>
                </a:solidFill>
              </a:rPr>
              <a:t>rimary beam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1416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71550" y="549275"/>
            <a:ext cx="6408738" cy="5481305"/>
            <a:chOff x="971550" y="549275"/>
            <a:chExt cx="6408738" cy="5481305"/>
          </a:xfrm>
        </p:grpSpPr>
        <p:sp>
          <p:nvSpPr>
            <p:cNvPr id="36866" name="Rectangle 2"/>
            <p:cNvSpPr>
              <a:spLocks noChangeArrowheads="1"/>
            </p:cNvSpPr>
            <p:nvPr/>
          </p:nvSpPr>
          <p:spPr bwMode="auto">
            <a:xfrm>
              <a:off x="5003800" y="908050"/>
              <a:ext cx="1150938" cy="41767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867" name="Line 3"/>
            <p:cNvSpPr>
              <a:spLocks noChangeShapeType="1"/>
            </p:cNvSpPr>
            <p:nvPr/>
          </p:nvSpPr>
          <p:spPr bwMode="auto">
            <a:xfrm flipV="1">
              <a:off x="971550" y="1484313"/>
              <a:ext cx="5688013" cy="12239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68" name="Line 4"/>
            <p:cNvSpPr>
              <a:spLocks noChangeShapeType="1"/>
            </p:cNvSpPr>
            <p:nvPr/>
          </p:nvSpPr>
          <p:spPr bwMode="auto">
            <a:xfrm>
              <a:off x="971550" y="2708275"/>
              <a:ext cx="5688013" cy="115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69" name="Oval 5"/>
            <p:cNvSpPr>
              <a:spLocks noChangeArrowheads="1"/>
            </p:cNvSpPr>
            <p:nvPr/>
          </p:nvSpPr>
          <p:spPr bwMode="auto">
            <a:xfrm>
              <a:off x="6300788" y="2636838"/>
              <a:ext cx="142875" cy="14446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870" name="Line 6"/>
            <p:cNvSpPr>
              <a:spLocks noChangeShapeType="1"/>
            </p:cNvSpPr>
            <p:nvPr/>
          </p:nvSpPr>
          <p:spPr bwMode="auto">
            <a:xfrm>
              <a:off x="971550" y="2708275"/>
              <a:ext cx="6408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>
              <a:off x="20510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4" name="Line 10"/>
            <p:cNvSpPr>
              <a:spLocks noChangeShapeType="1"/>
            </p:cNvSpPr>
            <p:nvPr/>
          </p:nvSpPr>
          <p:spPr bwMode="auto">
            <a:xfrm>
              <a:off x="9715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876" name="Group 12"/>
            <p:cNvGrpSpPr>
              <a:grpSpLocks/>
            </p:cNvGrpSpPr>
            <p:nvPr/>
          </p:nvGrpSpPr>
          <p:grpSpPr bwMode="auto">
            <a:xfrm>
              <a:off x="971550" y="3213100"/>
              <a:ext cx="1079500" cy="366713"/>
              <a:chOff x="612" y="2024"/>
              <a:chExt cx="680" cy="231"/>
            </a:xfrm>
          </p:grpSpPr>
          <p:sp>
            <p:nvSpPr>
              <p:cNvPr id="36872" name="Line 8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73" name="Line 9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75" name="Text Box 1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d</a:t>
                </a:r>
                <a:r>
                  <a:rPr lang="en-GB" baseline="-25000"/>
                  <a:t>0</a:t>
                </a:r>
                <a:endParaRPr lang="en-US" baseline="-25000"/>
              </a:p>
            </p:txBody>
          </p:sp>
        </p:grp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>
              <a:off x="3708400" y="4292600"/>
              <a:ext cx="2663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 flipH="1">
              <a:off x="971550" y="4292600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0" name="Text Box 16"/>
            <p:cNvSpPr txBox="1">
              <a:spLocks noChangeArrowheads="1"/>
            </p:cNvSpPr>
            <p:nvPr/>
          </p:nvSpPr>
          <p:spPr bwMode="auto">
            <a:xfrm>
              <a:off x="3203575" y="4076700"/>
              <a:ext cx="4873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d</a:t>
              </a:r>
              <a:r>
                <a:rPr lang="en-GB" baseline="-25000" dirty="0"/>
                <a:t>1</a:t>
              </a:r>
              <a:endParaRPr lang="en-US" baseline="-25000" dirty="0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>
              <a:off x="6372225" y="1196975"/>
              <a:ext cx="0" cy="4464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882" name="Group 18"/>
            <p:cNvGrpSpPr>
              <a:grpSpLocks/>
            </p:cNvGrpSpPr>
            <p:nvPr/>
          </p:nvGrpSpPr>
          <p:grpSpPr bwMode="auto">
            <a:xfrm>
              <a:off x="5003800" y="1125538"/>
              <a:ext cx="1152525" cy="366712"/>
              <a:chOff x="612" y="2024"/>
              <a:chExt cx="680" cy="231"/>
            </a:xfrm>
          </p:grpSpPr>
          <p:sp>
            <p:nvSpPr>
              <p:cNvPr id="36883" name="Line 19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84" name="Line 20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85" name="Text Box 2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  x</a:t>
                </a:r>
                <a:endParaRPr lang="en-US" baseline="-25000"/>
              </a:p>
            </p:txBody>
          </p:sp>
        </p:grpSp>
        <p:sp>
          <p:nvSpPr>
            <p:cNvPr id="36886" name="Text Box 22"/>
            <p:cNvSpPr txBox="1">
              <a:spLocks noChangeArrowheads="1"/>
            </p:cNvSpPr>
            <p:nvPr/>
          </p:nvSpPr>
          <p:spPr bwMode="auto">
            <a:xfrm>
              <a:off x="2268538" y="1844675"/>
              <a:ext cx="10795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r>
                <a:rPr lang="en-GB" baseline="-25000"/>
                <a:t>isoc</a:t>
              </a:r>
              <a:endParaRPr lang="en-US" baseline="-25000"/>
            </a:p>
          </p:txBody>
        </p:sp>
        <p:sp>
          <p:nvSpPr>
            <p:cNvPr id="36887" name="Line 23"/>
            <p:cNvSpPr>
              <a:spLocks noChangeShapeType="1"/>
            </p:cNvSpPr>
            <p:nvPr/>
          </p:nvSpPr>
          <p:spPr bwMode="auto">
            <a:xfrm flipH="1">
              <a:off x="2051050" y="2276475"/>
              <a:ext cx="433388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8" name="Text Box 24"/>
            <p:cNvSpPr txBox="1">
              <a:spLocks noChangeArrowheads="1"/>
            </p:cNvSpPr>
            <p:nvPr/>
          </p:nvSpPr>
          <p:spPr bwMode="auto">
            <a:xfrm>
              <a:off x="5003800" y="549275"/>
              <a:ext cx="11525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concrete</a:t>
              </a:r>
              <a:endParaRPr lang="en-US" dirty="0"/>
            </a:p>
          </p:txBody>
        </p:sp>
        <p:sp>
          <p:nvSpPr>
            <p:cNvPr id="36889" name="Text Box 25"/>
            <p:cNvSpPr txBox="1">
              <a:spLocks noChangeArrowheads="1"/>
            </p:cNvSpPr>
            <p:nvPr/>
          </p:nvSpPr>
          <p:spPr bwMode="auto">
            <a:xfrm>
              <a:off x="6804025" y="1844675"/>
              <a:ext cx="5762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endParaRPr lang="en-US" baseline="-25000"/>
            </a:p>
          </p:txBody>
        </p:sp>
        <p:sp>
          <p:nvSpPr>
            <p:cNvPr id="36890" name="Line 26"/>
            <p:cNvSpPr>
              <a:spLocks noChangeShapeType="1"/>
            </p:cNvSpPr>
            <p:nvPr/>
          </p:nvSpPr>
          <p:spPr bwMode="auto">
            <a:xfrm flipH="1">
              <a:off x="6443663" y="2205038"/>
              <a:ext cx="433387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5773280" y="5301208"/>
              <a:ext cx="3830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14"/>
            <p:cNvSpPr>
              <a:spLocks noChangeShapeType="1"/>
            </p:cNvSpPr>
            <p:nvPr/>
          </p:nvSpPr>
          <p:spPr bwMode="auto">
            <a:xfrm flipH="1" flipV="1">
              <a:off x="6372225" y="5301208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6145760" y="4833081"/>
              <a:ext cx="0" cy="828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6057106" y="5661248"/>
              <a:ext cx="81994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 smtClean="0"/>
                <a:t>0.3 m</a:t>
              </a:r>
              <a:endParaRPr lang="en-US" baseline="-250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46950" y="5084764"/>
                <a:ext cx="3996487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𝑊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𝑈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GB" sz="3000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.</m:t>
                      </m:r>
                      <m:sSup>
                        <m:sSupPr>
                          <m:ctrlPr>
                            <a:rPr lang="en-GB" sz="3000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3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3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sz="30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000" i="1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3000" b="0" i="1" smtClean="0"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GB" sz="30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3000" i="1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3000" b="0" i="1" smtClean="0">
                                          <a:latin typeface="Cambria Math"/>
                                          <a:ea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GB" sz="3000" i="1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𝑃</m:t>
                      </m:r>
                    </m:oMath>
                  </m:oMathPara>
                </a14:m>
                <a:endParaRPr lang="en-GB" sz="30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50" y="5084764"/>
                <a:ext cx="3996487" cy="122084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7092156" y="4443413"/>
            <a:ext cx="15122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 = shielding design goal</a:t>
            </a:r>
          </a:p>
          <a:p>
            <a:r>
              <a:rPr lang="en-GB" dirty="0" smtClean="0"/>
              <a:t>W = workload</a:t>
            </a:r>
          </a:p>
          <a:p>
            <a:r>
              <a:rPr lang="en-GB" dirty="0" smtClean="0"/>
              <a:t>U = use factor</a:t>
            </a:r>
          </a:p>
          <a:p>
            <a:r>
              <a:rPr lang="en-GB" dirty="0" smtClean="0"/>
              <a:t>T = occupancy factor</a:t>
            </a:r>
            <a:endParaRPr lang="en-GB" dirty="0"/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436492" y="392822"/>
            <a:ext cx="4175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Primary barrier calculations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39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71550" y="549275"/>
            <a:ext cx="6408738" cy="5481305"/>
            <a:chOff x="971550" y="549275"/>
            <a:chExt cx="6408738" cy="5481305"/>
          </a:xfrm>
        </p:grpSpPr>
        <p:sp>
          <p:nvSpPr>
            <p:cNvPr id="36866" name="Rectangle 2"/>
            <p:cNvSpPr>
              <a:spLocks noChangeArrowheads="1"/>
            </p:cNvSpPr>
            <p:nvPr/>
          </p:nvSpPr>
          <p:spPr bwMode="auto">
            <a:xfrm>
              <a:off x="5003800" y="908050"/>
              <a:ext cx="1150938" cy="41767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867" name="Line 3"/>
            <p:cNvSpPr>
              <a:spLocks noChangeShapeType="1"/>
            </p:cNvSpPr>
            <p:nvPr/>
          </p:nvSpPr>
          <p:spPr bwMode="auto">
            <a:xfrm flipV="1">
              <a:off x="971550" y="1484313"/>
              <a:ext cx="5688013" cy="12239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68" name="Line 4"/>
            <p:cNvSpPr>
              <a:spLocks noChangeShapeType="1"/>
            </p:cNvSpPr>
            <p:nvPr/>
          </p:nvSpPr>
          <p:spPr bwMode="auto">
            <a:xfrm>
              <a:off x="971550" y="2708275"/>
              <a:ext cx="5688013" cy="115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69" name="Oval 5"/>
            <p:cNvSpPr>
              <a:spLocks noChangeArrowheads="1"/>
            </p:cNvSpPr>
            <p:nvPr/>
          </p:nvSpPr>
          <p:spPr bwMode="auto">
            <a:xfrm>
              <a:off x="6300788" y="2636838"/>
              <a:ext cx="142875" cy="14446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870" name="Line 6"/>
            <p:cNvSpPr>
              <a:spLocks noChangeShapeType="1"/>
            </p:cNvSpPr>
            <p:nvPr/>
          </p:nvSpPr>
          <p:spPr bwMode="auto">
            <a:xfrm>
              <a:off x="971550" y="2708275"/>
              <a:ext cx="6408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>
              <a:off x="20510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4" name="Line 10"/>
            <p:cNvSpPr>
              <a:spLocks noChangeShapeType="1"/>
            </p:cNvSpPr>
            <p:nvPr/>
          </p:nvSpPr>
          <p:spPr bwMode="auto">
            <a:xfrm>
              <a:off x="971550" y="1916113"/>
              <a:ext cx="0" cy="165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876" name="Group 12"/>
            <p:cNvGrpSpPr>
              <a:grpSpLocks/>
            </p:cNvGrpSpPr>
            <p:nvPr/>
          </p:nvGrpSpPr>
          <p:grpSpPr bwMode="auto">
            <a:xfrm>
              <a:off x="971550" y="3213100"/>
              <a:ext cx="1079500" cy="366713"/>
              <a:chOff x="612" y="2024"/>
              <a:chExt cx="680" cy="231"/>
            </a:xfrm>
          </p:grpSpPr>
          <p:sp>
            <p:nvSpPr>
              <p:cNvPr id="36872" name="Line 8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73" name="Line 9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75" name="Text Box 1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d</a:t>
                </a:r>
                <a:r>
                  <a:rPr lang="en-GB" baseline="-25000"/>
                  <a:t>0</a:t>
                </a:r>
                <a:endParaRPr lang="en-US" baseline="-25000"/>
              </a:p>
            </p:txBody>
          </p:sp>
        </p:grp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>
              <a:off x="3708400" y="4292600"/>
              <a:ext cx="2663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 flipH="1">
              <a:off x="971550" y="4292600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0" name="Text Box 16"/>
            <p:cNvSpPr txBox="1">
              <a:spLocks noChangeArrowheads="1"/>
            </p:cNvSpPr>
            <p:nvPr/>
          </p:nvSpPr>
          <p:spPr bwMode="auto">
            <a:xfrm>
              <a:off x="3203575" y="4076700"/>
              <a:ext cx="4873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d</a:t>
              </a:r>
              <a:r>
                <a:rPr lang="en-GB" baseline="-25000" dirty="0"/>
                <a:t>1</a:t>
              </a:r>
              <a:endParaRPr lang="en-US" baseline="-25000" dirty="0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>
              <a:off x="6372225" y="1196975"/>
              <a:ext cx="0" cy="4464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36882" name="Group 18"/>
            <p:cNvGrpSpPr>
              <a:grpSpLocks/>
            </p:cNvGrpSpPr>
            <p:nvPr/>
          </p:nvGrpSpPr>
          <p:grpSpPr bwMode="auto">
            <a:xfrm>
              <a:off x="5003800" y="1125538"/>
              <a:ext cx="1152525" cy="366712"/>
              <a:chOff x="612" y="2024"/>
              <a:chExt cx="680" cy="231"/>
            </a:xfrm>
          </p:grpSpPr>
          <p:sp>
            <p:nvSpPr>
              <p:cNvPr id="36883" name="Line 19"/>
              <p:cNvSpPr>
                <a:spLocks noChangeShapeType="1"/>
              </p:cNvSpPr>
              <p:nvPr/>
            </p:nvSpPr>
            <p:spPr bwMode="auto">
              <a:xfrm>
                <a:off x="1066" y="2160"/>
                <a:ext cx="2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84" name="Line 20"/>
              <p:cNvSpPr>
                <a:spLocks noChangeShapeType="1"/>
              </p:cNvSpPr>
              <p:nvPr/>
            </p:nvSpPr>
            <p:spPr bwMode="auto">
              <a:xfrm flipH="1">
                <a:off x="612" y="2160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85" name="Text Box 21"/>
              <p:cNvSpPr txBox="1">
                <a:spLocks noChangeArrowheads="1"/>
              </p:cNvSpPr>
              <p:nvPr/>
            </p:nvSpPr>
            <p:spPr bwMode="auto">
              <a:xfrm>
                <a:off x="793" y="2024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/>
                  <a:t>  x</a:t>
                </a:r>
                <a:endParaRPr lang="en-US" baseline="-25000"/>
              </a:p>
            </p:txBody>
          </p:sp>
        </p:grpSp>
        <p:sp>
          <p:nvSpPr>
            <p:cNvPr id="36886" name="Text Box 22"/>
            <p:cNvSpPr txBox="1">
              <a:spLocks noChangeArrowheads="1"/>
            </p:cNvSpPr>
            <p:nvPr/>
          </p:nvSpPr>
          <p:spPr bwMode="auto">
            <a:xfrm>
              <a:off x="2268538" y="1844675"/>
              <a:ext cx="10795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r>
                <a:rPr lang="en-GB" baseline="-25000"/>
                <a:t>isoc</a:t>
              </a:r>
              <a:endParaRPr lang="en-US" baseline="-25000"/>
            </a:p>
          </p:txBody>
        </p:sp>
        <p:sp>
          <p:nvSpPr>
            <p:cNvPr id="36887" name="Line 23"/>
            <p:cNvSpPr>
              <a:spLocks noChangeShapeType="1"/>
            </p:cNvSpPr>
            <p:nvPr/>
          </p:nvSpPr>
          <p:spPr bwMode="auto">
            <a:xfrm flipH="1">
              <a:off x="2051050" y="2276475"/>
              <a:ext cx="433388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88" name="Text Box 24"/>
            <p:cNvSpPr txBox="1">
              <a:spLocks noChangeArrowheads="1"/>
            </p:cNvSpPr>
            <p:nvPr/>
          </p:nvSpPr>
          <p:spPr bwMode="auto">
            <a:xfrm>
              <a:off x="5003800" y="549275"/>
              <a:ext cx="11525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concrete</a:t>
              </a:r>
              <a:endParaRPr lang="en-US" dirty="0"/>
            </a:p>
          </p:txBody>
        </p:sp>
        <p:sp>
          <p:nvSpPr>
            <p:cNvPr id="36889" name="Text Box 25"/>
            <p:cNvSpPr txBox="1">
              <a:spLocks noChangeArrowheads="1"/>
            </p:cNvSpPr>
            <p:nvPr/>
          </p:nvSpPr>
          <p:spPr bwMode="auto">
            <a:xfrm>
              <a:off x="6804025" y="1844675"/>
              <a:ext cx="5762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D</a:t>
              </a:r>
              <a:endParaRPr lang="en-US" baseline="-25000"/>
            </a:p>
          </p:txBody>
        </p:sp>
        <p:sp>
          <p:nvSpPr>
            <p:cNvPr id="36890" name="Line 26"/>
            <p:cNvSpPr>
              <a:spLocks noChangeShapeType="1"/>
            </p:cNvSpPr>
            <p:nvPr/>
          </p:nvSpPr>
          <p:spPr bwMode="auto">
            <a:xfrm flipH="1">
              <a:off x="6443663" y="2205038"/>
              <a:ext cx="433387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5773280" y="5301208"/>
              <a:ext cx="3830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14"/>
            <p:cNvSpPr>
              <a:spLocks noChangeShapeType="1"/>
            </p:cNvSpPr>
            <p:nvPr/>
          </p:nvSpPr>
          <p:spPr bwMode="auto">
            <a:xfrm flipH="1" flipV="1">
              <a:off x="6372225" y="5301208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6145760" y="4833081"/>
              <a:ext cx="0" cy="828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6057106" y="5661248"/>
              <a:ext cx="81994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 smtClean="0"/>
                <a:t>0.3 m</a:t>
              </a:r>
              <a:endParaRPr lang="en-US" baseline="-25000" dirty="0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46951" y="5084764"/>
                <a:ext cx="3168605" cy="1443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𝑃</m:t>
                      </m:r>
                      <m:r>
                        <a:rPr lang="en-GB" sz="3000" b="0" i="1" smtClean="0">
                          <a:latin typeface="Cambria Math"/>
                          <a:ea typeface="Cambria Math"/>
                        </a:rPr>
                        <m:t> . </m:t>
                      </m:r>
                      <m:f>
                        <m:fPr>
                          <m:ctrlPr>
                            <a:rPr lang="en-GB" sz="3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3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GB" sz="30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GB" sz="3000" i="1">
                                              <a:latin typeface="Cambria Math"/>
                                              <a:ea typeface="Cambria Math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3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𝑊</m:t>
                          </m:r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GB" sz="30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30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51" y="5084764"/>
                <a:ext cx="3168605" cy="144385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7092156" y="4443413"/>
            <a:ext cx="15122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 = shielding design goal</a:t>
            </a:r>
          </a:p>
          <a:p>
            <a:r>
              <a:rPr lang="en-GB" dirty="0" smtClean="0"/>
              <a:t>W = workload</a:t>
            </a:r>
          </a:p>
          <a:p>
            <a:r>
              <a:rPr lang="en-GB" dirty="0" smtClean="0"/>
              <a:t>U = use factor</a:t>
            </a:r>
          </a:p>
          <a:p>
            <a:r>
              <a:rPr lang="en-GB" dirty="0" smtClean="0"/>
              <a:t>T = occupancy factor</a:t>
            </a:r>
            <a:endParaRPr lang="en-GB" dirty="0"/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436492" y="392822"/>
            <a:ext cx="4175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Primary barrier calculations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1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3694"/>
            <a:ext cx="3721226" cy="313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971974"/>
            <a:ext cx="593765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d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 = 1 m</a:t>
            </a:r>
          </a:p>
          <a:p>
            <a:endParaRPr lang="en-GB" sz="2400" dirty="0"/>
          </a:p>
          <a:p>
            <a:r>
              <a:rPr lang="en-GB" sz="2400" dirty="0"/>
              <a:t>d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 = 7 m</a:t>
            </a:r>
          </a:p>
          <a:p>
            <a:endParaRPr lang="en-GB" sz="2400" dirty="0"/>
          </a:p>
          <a:p>
            <a:r>
              <a:rPr lang="en-GB" sz="2400" dirty="0" smtClean="0"/>
              <a:t>P = 6 x 10</a:t>
            </a:r>
            <a:r>
              <a:rPr lang="en-GB" sz="2400" baseline="30000" dirty="0" smtClean="0"/>
              <a:t>-6</a:t>
            </a:r>
            <a:r>
              <a:rPr lang="en-GB" sz="2400" dirty="0" smtClean="0"/>
              <a:t> </a:t>
            </a:r>
            <a:r>
              <a:rPr lang="en-GB" sz="2400" dirty="0" err="1" smtClean="0"/>
              <a:t>Sv</a:t>
            </a:r>
            <a:r>
              <a:rPr lang="en-GB" sz="2400" dirty="0" smtClean="0"/>
              <a:t> week</a:t>
            </a:r>
            <a:r>
              <a:rPr lang="en-GB" sz="2400" baseline="30000" dirty="0" smtClean="0"/>
              <a:t>-1</a:t>
            </a:r>
          </a:p>
          <a:p>
            <a:endParaRPr lang="en-GB" sz="2400" dirty="0"/>
          </a:p>
          <a:p>
            <a:r>
              <a:rPr lang="en-GB" sz="2400" dirty="0" smtClean="0"/>
              <a:t>	dose </a:t>
            </a:r>
            <a:r>
              <a:rPr lang="en-GB" sz="2400" dirty="0"/>
              <a:t>delivered at </a:t>
            </a:r>
            <a:r>
              <a:rPr lang="en-GB" sz="2400" dirty="0" err="1"/>
              <a:t>isocentre</a:t>
            </a:r>
            <a:r>
              <a:rPr lang="en-GB" sz="2400" dirty="0"/>
              <a:t> per patient</a:t>
            </a:r>
          </a:p>
          <a:p>
            <a:r>
              <a:rPr lang="en-GB" sz="2400" dirty="0" smtClean="0"/>
              <a:t>	= 3 </a:t>
            </a:r>
            <a:r>
              <a:rPr lang="en-GB" sz="2400" dirty="0" err="1" smtClean="0"/>
              <a:t>Gy</a:t>
            </a:r>
            <a:endParaRPr lang="en-GB" sz="2400" dirty="0" smtClean="0"/>
          </a:p>
          <a:p>
            <a:endParaRPr lang="en-GB" sz="2400" dirty="0"/>
          </a:p>
          <a:p>
            <a:r>
              <a:rPr lang="en-GB" sz="2400" dirty="0" smtClean="0"/>
              <a:t>	number of patients week = 200</a:t>
            </a:r>
          </a:p>
          <a:p>
            <a:endParaRPr lang="en-GB" sz="2400" dirty="0" smtClean="0"/>
          </a:p>
          <a:p>
            <a:r>
              <a:rPr lang="en-GB" sz="2400" dirty="0" smtClean="0"/>
              <a:t>W = 600 </a:t>
            </a:r>
            <a:r>
              <a:rPr lang="en-GB" sz="2400" dirty="0" err="1" smtClean="0"/>
              <a:t>Gy</a:t>
            </a:r>
            <a:r>
              <a:rPr lang="en-GB" sz="2400" dirty="0" smtClean="0"/>
              <a:t> week</a:t>
            </a:r>
            <a:r>
              <a:rPr lang="en-GB" sz="2400" baseline="30000" dirty="0" smtClean="0"/>
              <a:t>-1</a:t>
            </a:r>
          </a:p>
          <a:p>
            <a:r>
              <a:rPr lang="en-GB" sz="2400" dirty="0" smtClean="0"/>
              <a:t>U = 0.25</a:t>
            </a:r>
          </a:p>
          <a:p>
            <a:r>
              <a:rPr lang="en-GB" sz="2400" dirty="0" smtClean="0"/>
              <a:t>T = 1</a:t>
            </a:r>
            <a:endParaRPr lang="en-GB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5132565"/>
            <a:ext cx="414728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l-GR" sz="2400" dirty="0" smtClean="0">
                <a:latin typeface="Calibri"/>
                <a:cs typeface="Calibri"/>
              </a:rPr>
              <a:t>η</a:t>
            </a:r>
            <a:r>
              <a:rPr lang="en-GB" sz="2400" dirty="0" smtClean="0">
                <a:latin typeface="Calibri"/>
                <a:cs typeface="Calibri"/>
              </a:rPr>
              <a:t> = 6 x 10</a:t>
            </a:r>
            <a:r>
              <a:rPr lang="en-GB" sz="2400" baseline="30000" dirty="0" smtClean="0">
                <a:latin typeface="Calibri"/>
                <a:cs typeface="Calibri"/>
              </a:rPr>
              <a:t>-6</a:t>
            </a:r>
            <a:r>
              <a:rPr lang="en-GB" sz="2400" dirty="0" smtClean="0">
                <a:latin typeface="Calibri"/>
                <a:cs typeface="Calibri"/>
              </a:rPr>
              <a:t> . 7</a:t>
            </a:r>
            <a:r>
              <a:rPr lang="en-GB" sz="2400" baseline="30000" dirty="0" smtClean="0">
                <a:latin typeface="Calibri"/>
                <a:cs typeface="Calibri"/>
              </a:rPr>
              <a:t>2 </a:t>
            </a:r>
            <a:r>
              <a:rPr lang="en-GB" sz="2400" dirty="0" smtClean="0">
                <a:latin typeface="Calibri"/>
                <a:cs typeface="Calibri"/>
              </a:rPr>
              <a:t>/ (600 x 0.25 x 1)</a:t>
            </a:r>
          </a:p>
          <a:p>
            <a:endParaRPr lang="en-GB" sz="2400" dirty="0" smtClean="0">
              <a:latin typeface="Calibri"/>
              <a:cs typeface="Calibri"/>
            </a:endParaRPr>
          </a:p>
          <a:p>
            <a:r>
              <a:rPr lang="en-GB" sz="2400" dirty="0" smtClean="0">
                <a:latin typeface="Calibri"/>
                <a:cs typeface="Calibri"/>
              </a:rPr>
              <a:t>   =  </a:t>
            </a:r>
            <a:r>
              <a:rPr lang="en-GB" sz="2400" dirty="0" smtClean="0">
                <a:solidFill>
                  <a:srgbClr val="FF0000"/>
                </a:solidFill>
                <a:latin typeface="Calibri"/>
                <a:cs typeface="Calibri"/>
              </a:rPr>
              <a:t>2.0 x </a:t>
            </a:r>
            <a:r>
              <a:rPr lang="en-GB" sz="2400" dirty="0">
                <a:solidFill>
                  <a:srgbClr val="FF0000"/>
                </a:solidFill>
                <a:cs typeface="Calibri"/>
              </a:rPr>
              <a:t>10</a:t>
            </a:r>
            <a:r>
              <a:rPr lang="en-GB" sz="2400" baseline="30000" dirty="0">
                <a:solidFill>
                  <a:srgbClr val="FF0000"/>
                </a:solidFill>
                <a:cs typeface="Calibri"/>
              </a:rPr>
              <a:t>-6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36492" y="392822"/>
            <a:ext cx="4175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Primary barrier calculations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57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3756" y="233694"/>
            <a:ext cx="4129510" cy="348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222" y="1244659"/>
            <a:ext cx="3494867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sz="2000" dirty="0" smtClean="0">
                <a:latin typeface="Calibri"/>
                <a:cs typeface="Calibri"/>
              </a:rPr>
              <a:t>η</a:t>
            </a:r>
            <a:r>
              <a:rPr lang="en-GB" sz="2000" dirty="0" smtClean="0">
                <a:latin typeface="Calibri"/>
                <a:cs typeface="Calibri"/>
              </a:rPr>
              <a:t> = 6 x 10</a:t>
            </a:r>
            <a:r>
              <a:rPr lang="en-GB" sz="2000" baseline="30000" dirty="0" smtClean="0">
                <a:latin typeface="Calibri"/>
                <a:cs typeface="Calibri"/>
              </a:rPr>
              <a:t>-6</a:t>
            </a:r>
            <a:r>
              <a:rPr lang="en-GB" sz="2000" dirty="0" smtClean="0">
                <a:latin typeface="Calibri"/>
                <a:cs typeface="Calibri"/>
              </a:rPr>
              <a:t> . 7</a:t>
            </a:r>
            <a:r>
              <a:rPr lang="en-GB" sz="2000" baseline="30000" dirty="0" smtClean="0">
                <a:latin typeface="Calibri"/>
                <a:cs typeface="Calibri"/>
              </a:rPr>
              <a:t>2 </a:t>
            </a:r>
            <a:r>
              <a:rPr lang="en-GB" sz="2000" dirty="0" smtClean="0">
                <a:latin typeface="Calibri"/>
                <a:cs typeface="Calibri"/>
              </a:rPr>
              <a:t>/ (600 x 0.25 x 1)</a:t>
            </a:r>
          </a:p>
          <a:p>
            <a:endParaRPr lang="en-GB" sz="2000" dirty="0" smtClean="0">
              <a:latin typeface="Calibri"/>
              <a:cs typeface="Calibri"/>
            </a:endParaRPr>
          </a:p>
          <a:p>
            <a:r>
              <a:rPr lang="en-GB" sz="2000" dirty="0" smtClean="0">
                <a:latin typeface="Calibri"/>
                <a:cs typeface="Calibri"/>
              </a:rPr>
              <a:t>   =  </a:t>
            </a:r>
            <a:r>
              <a:rPr lang="en-GB" sz="2000" dirty="0" smtClean="0">
                <a:solidFill>
                  <a:srgbClr val="FF0000"/>
                </a:solidFill>
                <a:latin typeface="Calibri"/>
                <a:cs typeface="Calibri"/>
              </a:rPr>
              <a:t>2.0 x </a:t>
            </a:r>
            <a:r>
              <a:rPr lang="en-GB" sz="2000" dirty="0" smtClean="0">
                <a:solidFill>
                  <a:srgbClr val="FF0000"/>
                </a:solidFill>
                <a:cs typeface="Calibri"/>
              </a:rPr>
              <a:t>10</a:t>
            </a:r>
            <a:r>
              <a:rPr lang="en-GB" sz="2000" baseline="30000" dirty="0" smtClean="0">
                <a:solidFill>
                  <a:srgbClr val="FF0000"/>
                </a:solidFill>
                <a:cs typeface="Calibri"/>
              </a:rPr>
              <a:t>-6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1630" y="2710747"/>
            <a:ext cx="547260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n</a:t>
            </a:r>
            <a:r>
              <a:rPr lang="en-GB" sz="2400" dirty="0" smtClean="0"/>
              <a:t> = number of TVLs   [10</a:t>
            </a:r>
            <a:r>
              <a:rPr lang="en-GB" sz="2400" baseline="30000" dirty="0" smtClean="0"/>
              <a:t>n</a:t>
            </a:r>
            <a:r>
              <a:rPr lang="en-GB" sz="2400" dirty="0" smtClean="0"/>
              <a:t> = 1/</a:t>
            </a:r>
            <a:r>
              <a:rPr lang="el-GR" sz="2400" dirty="0">
                <a:cs typeface="Calibri"/>
              </a:rPr>
              <a:t> </a:t>
            </a:r>
            <a:r>
              <a:rPr lang="el-GR" sz="2400" dirty="0" smtClean="0">
                <a:cs typeface="Calibri"/>
              </a:rPr>
              <a:t>η</a:t>
            </a:r>
            <a:r>
              <a:rPr lang="en-GB" sz="2400" dirty="0" smtClean="0">
                <a:cs typeface="Calibri"/>
              </a:rPr>
              <a:t>]</a:t>
            </a:r>
            <a:endParaRPr lang="en-GB" sz="2400" dirty="0" smtClean="0"/>
          </a:p>
          <a:p>
            <a:endParaRPr lang="en-GB" sz="2400" dirty="0"/>
          </a:p>
          <a:p>
            <a:r>
              <a:rPr lang="en-GB" sz="2400" dirty="0" smtClean="0"/>
              <a:t>n = log(1 / </a:t>
            </a:r>
            <a:r>
              <a:rPr lang="en-GB" sz="2400" dirty="0" smtClean="0">
                <a:cs typeface="Calibri"/>
              </a:rPr>
              <a:t>2.0 </a:t>
            </a:r>
            <a:r>
              <a:rPr lang="en-GB" sz="2400" dirty="0">
                <a:cs typeface="Calibri"/>
              </a:rPr>
              <a:t>x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-6</a:t>
            </a:r>
            <a:r>
              <a:rPr lang="en-GB" sz="2400" dirty="0" smtClean="0">
                <a:cs typeface="Calibri"/>
              </a:rPr>
              <a:t>) = 5.7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 smtClean="0">
                <a:cs typeface="Calibri"/>
              </a:rPr>
              <a:t>x = TVL</a:t>
            </a:r>
            <a:r>
              <a:rPr lang="en-GB" sz="2400" baseline="-25000" dirty="0" smtClean="0">
                <a:cs typeface="Calibri"/>
              </a:rPr>
              <a:t>1</a:t>
            </a:r>
            <a:r>
              <a:rPr lang="en-GB" sz="2400" dirty="0" smtClean="0">
                <a:cs typeface="Calibri"/>
              </a:rPr>
              <a:t> + (n-1).</a:t>
            </a:r>
            <a:r>
              <a:rPr lang="en-GB" sz="2400" dirty="0" err="1" smtClean="0">
                <a:cs typeface="Calibri"/>
              </a:rPr>
              <a:t>TVL</a:t>
            </a:r>
            <a:r>
              <a:rPr lang="en-GB" sz="2400" baseline="-25000" dirty="0" err="1" smtClean="0">
                <a:cs typeface="Calibri"/>
              </a:rPr>
              <a:t>e</a:t>
            </a:r>
            <a:r>
              <a:rPr lang="en-GB" sz="2400" baseline="-25000" dirty="0" smtClean="0">
                <a:cs typeface="Calibri"/>
              </a:rPr>
              <a:t> </a:t>
            </a:r>
          </a:p>
          <a:p>
            <a:endParaRPr lang="en-GB" sz="2400" baseline="-25000" dirty="0">
              <a:cs typeface="Calibri"/>
            </a:endParaRPr>
          </a:p>
          <a:p>
            <a:r>
              <a:rPr lang="en-GB" sz="2400" baseline="-25000" dirty="0" smtClean="0">
                <a:cs typeface="Calibri"/>
              </a:rPr>
              <a:t>     </a:t>
            </a:r>
            <a:r>
              <a:rPr lang="en-GB" sz="2400" dirty="0" smtClean="0">
                <a:cs typeface="Calibri"/>
              </a:rPr>
              <a:t>= 37 + (5.7-1). 33</a:t>
            </a:r>
          </a:p>
          <a:p>
            <a:endParaRPr lang="en-GB" sz="2400" dirty="0">
              <a:cs typeface="Calibri"/>
            </a:endParaRPr>
          </a:p>
          <a:p>
            <a:r>
              <a:rPr lang="en-GB" sz="2400" dirty="0" smtClean="0">
                <a:cs typeface="Calibri"/>
              </a:rPr>
              <a:t>    =  </a:t>
            </a:r>
            <a:r>
              <a:rPr lang="en-GB" sz="2400" b="1" dirty="0" smtClean="0">
                <a:solidFill>
                  <a:srgbClr val="FF0000"/>
                </a:solidFill>
                <a:cs typeface="Calibri"/>
              </a:rPr>
              <a:t>192 cm </a:t>
            </a:r>
            <a:r>
              <a:rPr lang="en-GB" sz="2400" b="1" baseline="-25000" dirty="0" smtClean="0">
                <a:solidFill>
                  <a:srgbClr val="FF0000"/>
                </a:solidFill>
                <a:cs typeface="Calibri"/>
              </a:rPr>
              <a:t> </a:t>
            </a:r>
            <a:endParaRPr lang="en-GB" sz="2400" b="1" baseline="-25000" dirty="0">
              <a:solidFill>
                <a:srgbClr val="FF0000"/>
              </a:solidFill>
            </a:endParaRPr>
          </a:p>
          <a:p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716016" y="3830850"/>
            <a:ext cx="4110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cs typeface="Calibri"/>
              </a:rPr>
              <a:t>TVL</a:t>
            </a:r>
            <a:r>
              <a:rPr lang="en-GB" sz="2400" baseline="-25000" dirty="0" smtClean="0">
                <a:cs typeface="Calibri"/>
              </a:rPr>
              <a:t>1</a:t>
            </a:r>
            <a:r>
              <a:rPr lang="en-GB" sz="2400" dirty="0" smtClean="0">
                <a:cs typeface="Calibri"/>
              </a:rPr>
              <a:t> = first TVL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     = 37 cm concrete @ 6 MV)</a:t>
            </a:r>
          </a:p>
          <a:p>
            <a:endParaRPr lang="en-GB" sz="2400" dirty="0" smtClean="0">
              <a:cs typeface="Calibri"/>
            </a:endParaRPr>
          </a:p>
          <a:p>
            <a:r>
              <a:rPr lang="en-GB" sz="2400" dirty="0" err="1" smtClean="0">
                <a:cs typeface="Calibri"/>
              </a:rPr>
              <a:t>TVL</a:t>
            </a:r>
            <a:r>
              <a:rPr lang="en-GB" sz="2400" baseline="-25000" dirty="0" err="1" smtClean="0">
                <a:cs typeface="Calibri"/>
              </a:rPr>
              <a:t>e</a:t>
            </a:r>
            <a:r>
              <a:rPr lang="en-GB" sz="2400" baseline="-25000" dirty="0" smtClean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= equilibrium TVL 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     = 33 cm concrete @ 6 MV)</a:t>
            </a:r>
            <a:endParaRPr lang="en-GB" sz="2400" dirty="0">
              <a:cs typeface="Calibri"/>
            </a:endParaRPr>
          </a:p>
          <a:p>
            <a:endParaRPr lang="en-GB" dirty="0"/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436492" y="392822"/>
            <a:ext cx="4175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Primary barrier calculations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39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2132735"/>
            <a:ext cx="3047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transmission factor</a:t>
            </a:r>
            <a:endParaRPr lang="en-GB" sz="24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309703" y="1124744"/>
                <a:ext cx="4236073" cy="7526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/>
                      </a:rPr>
                      <m:t>𝐼𝐷𝑅</m:t>
                    </m:r>
                    <m:r>
                      <a:rPr lang="en-GB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GB" sz="2400" i="1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GB" sz="24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sz="2400" i="1">
                                <a:latin typeface="Cambria Math"/>
                              </a:rPr>
                              <m:t>𝐷</m:t>
                            </m:r>
                          </m:e>
                          <m:sub/>
                          <m:sup>
                            <m:r>
                              <a:rPr lang="en-GB" sz="2400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e>
                      <m:sub>
                        <m:r>
                          <a:rPr lang="en-GB" sz="2400" b="0" i="1" smtClean="0">
                            <a:latin typeface="Cambria Math"/>
                          </a:rPr>
                          <m:t>𝑖𝑠𝑜𝑐</m:t>
                        </m:r>
                      </m:sub>
                    </m:sSub>
                    <m:r>
                      <a:rPr lang="en-GB" sz="2400" b="0" i="1" smtClean="0">
                        <a:latin typeface="Cambria Math"/>
                      </a:rPr>
                      <m:t> . </m:t>
                    </m:r>
                    <m:sSup>
                      <m:sSupPr>
                        <m:ctrlPr>
                          <a:rPr lang="en-GB" sz="24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GB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2400" i="1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GB" sz="24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400" i="1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2400" i="1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GB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sz="2400" dirty="0" smtClean="0"/>
                  <a:t>. </a:t>
                </a:r>
                <a:r>
                  <a:rPr lang="el-GR" sz="2400" dirty="0" smtClean="0">
                    <a:latin typeface="Calibri"/>
                    <a:cs typeface="Calibri"/>
                  </a:rPr>
                  <a:t>η</a:t>
                </a:r>
                <a:r>
                  <a:rPr lang="en-GB" sz="2400" dirty="0" smtClean="0"/>
                  <a:t> </a:t>
                </a:r>
                <a:endParaRPr lang="en-GB" sz="24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03" y="1124744"/>
                <a:ext cx="4236073" cy="75264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3423" y="204594"/>
            <a:ext cx="4113702" cy="355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5410" y="2924944"/>
            <a:ext cx="7635103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/>
              <a:t>D’</a:t>
            </a:r>
            <a:r>
              <a:rPr lang="en-GB" sz="2400" baseline="-25000" dirty="0" err="1" smtClean="0"/>
              <a:t>isoc</a:t>
            </a:r>
            <a:r>
              <a:rPr lang="en-GB" sz="2400" baseline="-25000" dirty="0" smtClean="0"/>
              <a:t> </a:t>
            </a:r>
            <a:r>
              <a:rPr lang="en-GB" sz="2400" dirty="0" smtClean="0"/>
              <a:t>= 3 </a:t>
            </a:r>
            <a:r>
              <a:rPr lang="en-GB" sz="2400" dirty="0" err="1" smtClean="0"/>
              <a:t>Gy</a:t>
            </a:r>
            <a:r>
              <a:rPr lang="en-GB" sz="2400" dirty="0" smtClean="0"/>
              <a:t> min</a:t>
            </a:r>
            <a:r>
              <a:rPr lang="en-GB" sz="2400" baseline="30000" dirty="0" smtClean="0"/>
              <a:t>-1</a:t>
            </a:r>
          </a:p>
          <a:p>
            <a:endParaRPr lang="en-GB" sz="2400" dirty="0"/>
          </a:p>
          <a:p>
            <a:r>
              <a:rPr lang="en-GB" sz="2400" dirty="0"/>
              <a:t>d</a:t>
            </a:r>
            <a:r>
              <a:rPr lang="en-GB" sz="2400" baseline="-25000" dirty="0"/>
              <a:t>0</a:t>
            </a:r>
            <a:r>
              <a:rPr lang="en-GB" sz="2400" dirty="0"/>
              <a:t> = 1 m</a:t>
            </a:r>
          </a:p>
          <a:p>
            <a:endParaRPr lang="en-GB" sz="2400" dirty="0"/>
          </a:p>
          <a:p>
            <a:r>
              <a:rPr lang="en-GB" sz="2400" dirty="0"/>
              <a:t>d</a:t>
            </a:r>
            <a:r>
              <a:rPr lang="en-GB" sz="2400" baseline="-25000" dirty="0"/>
              <a:t>1</a:t>
            </a:r>
            <a:r>
              <a:rPr lang="en-GB" sz="2400" dirty="0"/>
              <a:t> = 7 </a:t>
            </a:r>
            <a:r>
              <a:rPr lang="en-GB" sz="2400" dirty="0" smtClean="0"/>
              <a:t>m</a:t>
            </a:r>
          </a:p>
          <a:p>
            <a:endParaRPr lang="en-GB" sz="2400" dirty="0" smtClean="0"/>
          </a:p>
          <a:p>
            <a:r>
              <a:rPr lang="en-GB" sz="2400" dirty="0" smtClean="0">
                <a:cs typeface="Calibri"/>
              </a:rPr>
              <a:t> </a:t>
            </a:r>
            <a:r>
              <a:rPr lang="el-GR" sz="2400" dirty="0" smtClean="0">
                <a:cs typeface="Calibri"/>
              </a:rPr>
              <a:t>η</a:t>
            </a:r>
            <a:r>
              <a:rPr lang="en-GB" sz="2400" dirty="0" smtClean="0">
                <a:cs typeface="Calibri"/>
              </a:rPr>
              <a:t>  =  2.0 </a:t>
            </a:r>
            <a:r>
              <a:rPr lang="en-GB" sz="2400" dirty="0">
                <a:cs typeface="Calibri"/>
              </a:rPr>
              <a:t>x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-6</a:t>
            </a:r>
          </a:p>
          <a:p>
            <a:endParaRPr lang="en-GB" sz="2400" baseline="30000" dirty="0">
              <a:cs typeface="Calibri"/>
            </a:endParaRPr>
          </a:p>
          <a:p>
            <a:r>
              <a:rPr lang="en-GB" sz="2400" dirty="0" smtClean="0">
                <a:cs typeface="Calibri"/>
              </a:rPr>
              <a:t>C = </a:t>
            </a:r>
            <a:r>
              <a:rPr lang="en-GB" sz="2400" dirty="0" smtClean="0"/>
              <a:t>duty cycle = </a:t>
            </a:r>
            <a:r>
              <a:rPr lang="en-GB" sz="2400" dirty="0" smtClean="0">
                <a:cs typeface="Calibri"/>
              </a:rPr>
              <a:t>delivered </a:t>
            </a:r>
            <a:r>
              <a:rPr lang="en-GB" sz="2400" dirty="0" err="1" smtClean="0">
                <a:cs typeface="Calibri"/>
              </a:rPr>
              <a:t>Gy</a:t>
            </a:r>
            <a:r>
              <a:rPr lang="en-GB" sz="2400" dirty="0" smtClean="0">
                <a:cs typeface="Calibri"/>
              </a:rPr>
              <a:t> week</a:t>
            </a:r>
            <a:r>
              <a:rPr lang="en-GB" sz="2400" baseline="30000" dirty="0" smtClean="0">
                <a:cs typeface="Calibri"/>
              </a:rPr>
              <a:t>-1</a:t>
            </a:r>
            <a:r>
              <a:rPr lang="en-GB" sz="2400" dirty="0" smtClean="0">
                <a:cs typeface="Calibri"/>
              </a:rPr>
              <a:t> / continuous </a:t>
            </a:r>
            <a:r>
              <a:rPr lang="en-GB" sz="2400" dirty="0" err="1" smtClean="0">
                <a:cs typeface="Calibri"/>
              </a:rPr>
              <a:t>Gy</a:t>
            </a:r>
            <a:r>
              <a:rPr lang="en-GB" sz="2400" dirty="0" smtClean="0">
                <a:cs typeface="Calibri"/>
              </a:rPr>
              <a:t> week</a:t>
            </a:r>
            <a:r>
              <a:rPr lang="en-GB" sz="2400" baseline="30000" dirty="0" smtClean="0">
                <a:cs typeface="Calibri"/>
              </a:rPr>
              <a:t>-1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= 600 / (3 x 60 x 40)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=  0.083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650541" y="3505002"/>
            <a:ext cx="5256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IDR = 3 x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6</a:t>
            </a:r>
            <a:r>
              <a:rPr lang="en-GB" sz="2400" dirty="0" smtClean="0"/>
              <a:t> x 60 x 2.0 x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-6 </a:t>
            </a:r>
            <a:r>
              <a:rPr lang="en-GB" sz="2400" dirty="0" smtClean="0">
                <a:cs typeface="Calibri"/>
              </a:rPr>
              <a:t>x (1/49)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    = 7.3  </a:t>
            </a:r>
            <a:r>
              <a:rPr lang="en-US" sz="2400" dirty="0" err="1"/>
              <a:t>μSv</a:t>
            </a:r>
            <a:r>
              <a:rPr lang="en-US" sz="2400" dirty="0"/>
              <a:t> </a:t>
            </a:r>
            <a:r>
              <a:rPr lang="en-US" sz="2400" dirty="0" smtClean="0"/>
              <a:t>h</a:t>
            </a:r>
            <a:r>
              <a:rPr lang="en-US" sz="2400" baseline="30000" dirty="0" smtClean="0"/>
              <a:t>-1</a:t>
            </a:r>
            <a:r>
              <a:rPr lang="en-GB" sz="2400" dirty="0" smtClean="0"/>
              <a:t>  </a:t>
            </a:r>
          </a:p>
          <a:p>
            <a:endParaRPr lang="en-GB" sz="2400" dirty="0"/>
          </a:p>
          <a:p>
            <a:r>
              <a:rPr lang="en-GB" sz="2400" dirty="0" smtClean="0"/>
              <a:t>TADR = 7.3 x 0.25 (U) x 0.0625 (C)</a:t>
            </a:r>
          </a:p>
          <a:p>
            <a:r>
              <a:rPr lang="en-GB" sz="2400" dirty="0"/>
              <a:t> </a:t>
            </a:r>
            <a:r>
              <a:rPr lang="en-GB" sz="2400" dirty="0" smtClean="0"/>
              <a:t>          =  0.11 </a:t>
            </a:r>
            <a:r>
              <a:rPr lang="en-US" sz="2400" dirty="0" err="1"/>
              <a:t>μSv</a:t>
            </a:r>
            <a:r>
              <a:rPr lang="en-US" sz="2400" dirty="0"/>
              <a:t> h</a:t>
            </a:r>
            <a:r>
              <a:rPr lang="en-US" sz="2400" baseline="30000" dirty="0"/>
              <a:t>-1</a:t>
            </a:r>
            <a:r>
              <a:rPr lang="en-GB" sz="2400" dirty="0"/>
              <a:t> </a:t>
            </a: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436492" y="392822"/>
            <a:ext cx="4175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Primary barrier calculations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26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1258888" y="908050"/>
            <a:ext cx="669607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987675" y="1341438"/>
            <a:ext cx="3313113" cy="576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3977" name="Oval 9"/>
          <p:cNvSpPr>
            <a:spLocks noChangeArrowheads="1"/>
          </p:cNvSpPr>
          <p:nvPr/>
        </p:nvSpPr>
        <p:spPr bwMode="auto">
          <a:xfrm>
            <a:off x="3779838" y="4581525"/>
            <a:ext cx="1584325" cy="86518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3978" name="Line 10"/>
          <p:cNvSpPr>
            <a:spLocks noChangeShapeType="1"/>
          </p:cNvSpPr>
          <p:nvPr/>
        </p:nvSpPr>
        <p:spPr bwMode="auto">
          <a:xfrm flipV="1">
            <a:off x="4859338" y="765175"/>
            <a:ext cx="2089150" cy="41036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3979" name="Line 11"/>
          <p:cNvSpPr>
            <a:spLocks noChangeShapeType="1"/>
          </p:cNvSpPr>
          <p:nvPr/>
        </p:nvSpPr>
        <p:spPr bwMode="auto">
          <a:xfrm flipH="1" flipV="1">
            <a:off x="2339975" y="765175"/>
            <a:ext cx="1944688" cy="41767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6227763" y="2349500"/>
            <a:ext cx="20161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smtClean="0"/>
              <a:t>small </a:t>
            </a:r>
            <a:r>
              <a:rPr lang="en-GB" sz="2800" dirty="0"/>
              <a:t>angle scatter</a:t>
            </a:r>
            <a:endParaRPr lang="en-US" sz="2800" dirty="0"/>
          </a:p>
        </p:txBody>
      </p:sp>
      <p:sp>
        <p:nvSpPr>
          <p:cNvPr id="83975" name="Line 7"/>
          <p:cNvSpPr>
            <a:spLocks noChangeShapeType="1"/>
          </p:cNvSpPr>
          <p:nvPr/>
        </p:nvSpPr>
        <p:spPr bwMode="auto">
          <a:xfrm flipV="1">
            <a:off x="4500563" y="692150"/>
            <a:ext cx="1943100" cy="568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3974" name="Line 6"/>
          <p:cNvSpPr>
            <a:spLocks noChangeShapeType="1"/>
          </p:cNvSpPr>
          <p:nvPr/>
        </p:nvSpPr>
        <p:spPr bwMode="auto">
          <a:xfrm flipH="1" flipV="1">
            <a:off x="2987675" y="692150"/>
            <a:ext cx="1512888" cy="568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3981" name="Line 13"/>
          <p:cNvSpPr>
            <a:spLocks noChangeShapeType="1"/>
          </p:cNvSpPr>
          <p:nvPr/>
        </p:nvSpPr>
        <p:spPr bwMode="auto">
          <a:xfrm>
            <a:off x="4284663" y="4941888"/>
            <a:ext cx="215900" cy="14398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3982" name="Line 14"/>
          <p:cNvSpPr>
            <a:spLocks noChangeShapeType="1"/>
          </p:cNvSpPr>
          <p:nvPr/>
        </p:nvSpPr>
        <p:spPr bwMode="auto">
          <a:xfrm flipH="1">
            <a:off x="4500563" y="4868863"/>
            <a:ext cx="358775" cy="15128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3049983" y="274990"/>
            <a:ext cx="2401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Primary barrier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1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1258888" y="908050"/>
            <a:ext cx="669607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2987675" y="1341438"/>
            <a:ext cx="3313113" cy="576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4998" name="Oval 6"/>
          <p:cNvSpPr>
            <a:spLocks noChangeArrowheads="1"/>
          </p:cNvSpPr>
          <p:nvPr/>
        </p:nvSpPr>
        <p:spPr bwMode="auto">
          <a:xfrm>
            <a:off x="3779838" y="4581525"/>
            <a:ext cx="1584325" cy="86518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5001" name="Text Box 9"/>
          <p:cNvSpPr txBox="1">
            <a:spLocks noChangeArrowheads="1"/>
          </p:cNvSpPr>
          <p:nvPr/>
        </p:nvSpPr>
        <p:spPr bwMode="auto">
          <a:xfrm>
            <a:off x="6227763" y="2349500"/>
            <a:ext cx="20161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smtClean="0"/>
              <a:t>small </a:t>
            </a:r>
            <a:r>
              <a:rPr lang="en-GB" sz="2800" dirty="0"/>
              <a:t>angle scatter</a:t>
            </a:r>
            <a:endParaRPr lang="en-US" sz="2800" dirty="0"/>
          </a:p>
        </p:txBody>
      </p:sp>
      <p:sp>
        <p:nvSpPr>
          <p:cNvPr id="85002" name="Rectangle 10" descr="Wide downward diagonal"/>
          <p:cNvSpPr>
            <a:spLocks noChangeArrowheads="1"/>
          </p:cNvSpPr>
          <p:nvPr/>
        </p:nvSpPr>
        <p:spPr bwMode="auto">
          <a:xfrm>
            <a:off x="2339975" y="1484313"/>
            <a:ext cx="647700" cy="431800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5003" name="Rectangle 11" descr="Wide downward diagonal"/>
          <p:cNvSpPr>
            <a:spLocks noChangeArrowheads="1"/>
          </p:cNvSpPr>
          <p:nvPr/>
        </p:nvSpPr>
        <p:spPr bwMode="auto">
          <a:xfrm>
            <a:off x="6300788" y="1484313"/>
            <a:ext cx="647700" cy="431800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5004" name="Line 12"/>
          <p:cNvSpPr>
            <a:spLocks noChangeShapeType="1"/>
          </p:cNvSpPr>
          <p:nvPr/>
        </p:nvSpPr>
        <p:spPr bwMode="auto">
          <a:xfrm>
            <a:off x="4284663" y="4941888"/>
            <a:ext cx="215900" cy="14398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H="1" flipV="1">
            <a:off x="2987675" y="692150"/>
            <a:ext cx="1512888" cy="568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5" name="Line 13"/>
          <p:cNvSpPr>
            <a:spLocks noChangeShapeType="1"/>
          </p:cNvSpPr>
          <p:nvPr/>
        </p:nvSpPr>
        <p:spPr bwMode="auto">
          <a:xfrm flipH="1">
            <a:off x="4500563" y="4868863"/>
            <a:ext cx="358775" cy="15128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flipV="1">
            <a:off x="4500563" y="692150"/>
            <a:ext cx="1943100" cy="568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>
            <a:off x="2339975" y="476250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7" name="Line 15"/>
          <p:cNvSpPr>
            <a:spLocks noChangeShapeType="1"/>
          </p:cNvSpPr>
          <p:nvPr/>
        </p:nvSpPr>
        <p:spPr bwMode="auto">
          <a:xfrm>
            <a:off x="6948488" y="549275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8" name="Line 16"/>
          <p:cNvSpPr>
            <a:spLocks noChangeShapeType="1"/>
          </p:cNvSpPr>
          <p:nvPr/>
        </p:nvSpPr>
        <p:spPr bwMode="auto">
          <a:xfrm>
            <a:off x="5076825" y="476250"/>
            <a:ext cx="1871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flipH="1">
            <a:off x="2339974" y="476250"/>
            <a:ext cx="179997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10" name="Text Box 18"/>
          <p:cNvSpPr txBox="1">
            <a:spLocks noChangeArrowheads="1"/>
          </p:cNvSpPr>
          <p:nvPr/>
        </p:nvSpPr>
        <p:spPr bwMode="auto">
          <a:xfrm>
            <a:off x="4392613" y="214640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L</a:t>
            </a:r>
            <a:endParaRPr lang="en-US" sz="2800" dirty="0"/>
          </a:p>
        </p:txBody>
      </p:sp>
      <p:sp>
        <p:nvSpPr>
          <p:cNvPr id="85011" name="Line 19"/>
          <p:cNvSpPr>
            <a:spLocks noChangeShapeType="1"/>
          </p:cNvSpPr>
          <p:nvPr/>
        </p:nvSpPr>
        <p:spPr bwMode="auto">
          <a:xfrm>
            <a:off x="1547813" y="4437063"/>
            <a:ext cx="0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12" name="Line 20"/>
          <p:cNvSpPr>
            <a:spLocks noChangeShapeType="1"/>
          </p:cNvSpPr>
          <p:nvPr/>
        </p:nvSpPr>
        <p:spPr bwMode="auto">
          <a:xfrm>
            <a:off x="611188" y="6381750"/>
            <a:ext cx="77771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13" name="Line 21"/>
          <p:cNvSpPr>
            <a:spLocks noChangeShapeType="1"/>
          </p:cNvSpPr>
          <p:nvPr/>
        </p:nvSpPr>
        <p:spPr bwMode="auto">
          <a:xfrm flipV="1">
            <a:off x="1547813" y="908050"/>
            <a:ext cx="0" cy="2808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1403648" y="3896737"/>
            <a:ext cx="649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d</a:t>
            </a:r>
            <a:endParaRPr lang="en-US" sz="2800" dirty="0"/>
          </a:p>
        </p:txBody>
      </p:sp>
      <p:sp>
        <p:nvSpPr>
          <p:cNvPr id="85015" name="Text Box 23"/>
          <p:cNvSpPr txBox="1">
            <a:spLocks noChangeArrowheads="1"/>
          </p:cNvSpPr>
          <p:nvPr/>
        </p:nvSpPr>
        <p:spPr bwMode="auto">
          <a:xfrm>
            <a:off x="5982220" y="3716338"/>
            <a:ext cx="2952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L &gt; d . </a:t>
            </a:r>
            <a:r>
              <a:rPr lang="en-GB" sz="2800" dirty="0" err="1"/>
              <a:t>L</a:t>
            </a:r>
            <a:r>
              <a:rPr lang="en-GB" sz="2800" baseline="-25000" dirty="0" err="1"/>
              <a:t>diag</a:t>
            </a:r>
            <a:r>
              <a:rPr lang="en-GB" sz="2800" dirty="0"/>
              <a:t> / d</a:t>
            </a:r>
            <a:r>
              <a:rPr lang="en-GB" sz="2800" baseline="-25000" dirty="0"/>
              <a:t>0</a:t>
            </a:r>
            <a:endParaRPr lang="en-US" sz="2800" baseline="-25000" dirty="0"/>
          </a:p>
        </p:txBody>
      </p:sp>
      <p:sp>
        <p:nvSpPr>
          <p:cNvPr id="85016" name="Line 24"/>
          <p:cNvSpPr>
            <a:spLocks noChangeShapeType="1"/>
          </p:cNvSpPr>
          <p:nvPr/>
        </p:nvSpPr>
        <p:spPr bwMode="auto">
          <a:xfrm>
            <a:off x="3059113" y="5013325"/>
            <a:ext cx="30972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19" name="Text Box 27"/>
          <p:cNvSpPr txBox="1">
            <a:spLocks noChangeArrowheads="1"/>
          </p:cNvSpPr>
          <p:nvPr/>
        </p:nvSpPr>
        <p:spPr bwMode="auto">
          <a:xfrm>
            <a:off x="5076825" y="5516563"/>
            <a:ext cx="86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err="1"/>
              <a:t>L</a:t>
            </a:r>
            <a:r>
              <a:rPr lang="en-GB" sz="2800" baseline="-25000" dirty="0" err="1"/>
              <a:t>diag</a:t>
            </a:r>
            <a:endParaRPr lang="en-US" sz="2800" baseline="-25000" dirty="0"/>
          </a:p>
        </p:txBody>
      </p:sp>
      <p:sp>
        <p:nvSpPr>
          <p:cNvPr id="85020" name="Line 28"/>
          <p:cNvSpPr>
            <a:spLocks noChangeShapeType="1"/>
          </p:cNvSpPr>
          <p:nvPr/>
        </p:nvSpPr>
        <p:spPr bwMode="auto">
          <a:xfrm flipH="1" flipV="1">
            <a:off x="4572000" y="5013325"/>
            <a:ext cx="504825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" name="Line 21"/>
          <p:cNvSpPr>
            <a:spLocks noChangeShapeType="1"/>
          </p:cNvSpPr>
          <p:nvPr/>
        </p:nvSpPr>
        <p:spPr bwMode="auto">
          <a:xfrm flipV="1">
            <a:off x="6064470" y="5005440"/>
            <a:ext cx="0" cy="40396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6093538" y="5901779"/>
            <a:ext cx="0" cy="4799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5763159" y="5427688"/>
            <a:ext cx="495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smtClean="0"/>
              <a:t>d</a:t>
            </a:r>
            <a:r>
              <a:rPr lang="en-GB" sz="2800" baseline="-25000" dirty="0" smtClean="0"/>
              <a:t>0</a:t>
            </a:r>
            <a:endParaRPr lang="en-US" sz="2800" baseline="-250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105878" y="5013325"/>
            <a:ext cx="862997" cy="79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9" name="Line 7"/>
          <p:cNvSpPr>
            <a:spLocks noChangeShapeType="1"/>
          </p:cNvSpPr>
          <p:nvPr/>
        </p:nvSpPr>
        <p:spPr bwMode="auto">
          <a:xfrm flipV="1">
            <a:off x="4859338" y="765175"/>
            <a:ext cx="2089150" cy="41036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 flipH="1" flipV="1">
            <a:off x="2339975" y="765175"/>
            <a:ext cx="1944688" cy="41767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336279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 dirty="0"/>
              <a:t>Secondary barrier calculations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09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23528" y="260648"/>
            <a:ext cx="8820471" cy="5969275"/>
            <a:chOff x="323528" y="260648"/>
            <a:chExt cx="8820471" cy="5969275"/>
          </a:xfrm>
        </p:grpSpPr>
        <p:sp>
          <p:nvSpPr>
            <p:cNvPr id="22" name="TextBox 21"/>
            <p:cNvSpPr txBox="1"/>
            <p:nvPr/>
          </p:nvSpPr>
          <p:spPr>
            <a:xfrm>
              <a:off x="7618574" y="1925542"/>
              <a:ext cx="1525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Secondary barrier</a:t>
              </a:r>
              <a:endParaRPr lang="en-GB" sz="2400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004048" y="3061571"/>
              <a:ext cx="1152128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004048" y="620689"/>
              <a:ext cx="1152128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031578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845905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716016" y="908720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4028" y="4725144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3528" y="260648"/>
              <a:ext cx="3960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rgbClr val="FF0000"/>
                  </a:solidFill>
                </a:rPr>
                <a:t>Typical </a:t>
              </a:r>
              <a:r>
                <a:rPr lang="en-GB" sz="2800" dirty="0" err="1" smtClean="0">
                  <a:solidFill>
                    <a:srgbClr val="FF0000"/>
                  </a:solidFill>
                </a:rPr>
                <a:t>linac</a:t>
              </a:r>
              <a:r>
                <a:rPr lang="en-GB" sz="2800" dirty="0" smtClean="0">
                  <a:solidFill>
                    <a:srgbClr val="FF0000"/>
                  </a:solidFill>
                </a:rPr>
                <a:t> installation</a:t>
              </a:r>
              <a:endParaRPr lang="en-GB" sz="2800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235522" y="368369"/>
              <a:ext cx="16837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Primary barrier</a:t>
              </a:r>
              <a:endParaRPr lang="en-GB" sz="24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6408204" y="814646"/>
              <a:ext cx="900100" cy="31009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22" idx="1"/>
            </p:cNvCxnSpPr>
            <p:nvPr/>
          </p:nvCxnSpPr>
          <p:spPr>
            <a:xfrm flipH="1">
              <a:off x="7044704" y="2341041"/>
              <a:ext cx="573870" cy="10888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92964" y="3969062"/>
              <a:ext cx="1027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maze</a:t>
              </a:r>
              <a:endParaRPr lang="en-GB" sz="2400" dirty="0"/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flipV="1">
              <a:off x="1331640" y="3764172"/>
              <a:ext cx="1440160" cy="3895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560827" y="3452792"/>
              <a:ext cx="2122460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719184" y="3510719"/>
            <a:ext cx="103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F0000"/>
                </a:solidFill>
              </a:rPr>
              <a:t>d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sec</a:t>
            </a:r>
            <a:endParaRPr lang="en-GB" sz="24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1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39750" y="260350"/>
            <a:ext cx="8064500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FF0000"/>
                </a:solidFill>
              </a:rPr>
              <a:t>Leakage</a:t>
            </a:r>
          </a:p>
          <a:p>
            <a:pPr>
              <a:spcBef>
                <a:spcPct val="50000"/>
              </a:spcBef>
            </a:pPr>
            <a:endParaRPr lang="en-GB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000" dirty="0"/>
              <a:t>  </a:t>
            </a:r>
            <a:r>
              <a:rPr lang="en-GB" sz="2400" dirty="0"/>
              <a:t>Leakage dose rates must </a:t>
            </a:r>
            <a:r>
              <a:rPr lang="en-GB" sz="2400" dirty="0" smtClean="0"/>
              <a:t>be </a:t>
            </a:r>
            <a:r>
              <a:rPr lang="en-GB" sz="2400" u="sng" dirty="0" smtClean="0"/>
              <a:t>&lt;</a:t>
            </a:r>
            <a:r>
              <a:rPr lang="en-GB" sz="2400" dirty="0" smtClean="0"/>
              <a:t> </a:t>
            </a:r>
            <a:r>
              <a:rPr lang="en-GB" sz="2400" dirty="0"/>
              <a:t>0.5% of main beam </a:t>
            </a:r>
            <a:r>
              <a:rPr lang="en-GB" sz="2400" dirty="0" err="1"/>
              <a:t>isocentre</a:t>
            </a:r>
            <a:r>
              <a:rPr lang="en-GB" sz="2400" dirty="0"/>
              <a:t> dose rate outside useful beam at 1m from electron path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GB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400" dirty="0"/>
              <a:t>  Usually, manufacturers protect to ~ 0.1</a:t>
            </a:r>
            <a:r>
              <a:rPr lang="en-GB" sz="2400" dirty="0" smtClean="0"/>
              <a:t>%                                	[head leakage ratio, L</a:t>
            </a:r>
            <a:r>
              <a:rPr lang="en-GB" sz="2400" baseline="-25000" dirty="0" smtClean="0"/>
              <a:t>f </a:t>
            </a:r>
            <a:r>
              <a:rPr lang="en-GB" sz="2400" dirty="0" smtClean="0"/>
              <a:t>= 10</a:t>
            </a:r>
            <a:r>
              <a:rPr lang="en-GB" sz="2400" baseline="30000" dirty="0" smtClean="0"/>
              <a:t>-3</a:t>
            </a:r>
            <a:r>
              <a:rPr lang="en-GB" sz="2400" dirty="0" smtClean="0"/>
              <a:t>]</a:t>
            </a:r>
            <a:endParaRPr lang="en-GB" sz="240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GB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400" dirty="0"/>
              <a:t>  Energy of leakage &lt; primary energy </a:t>
            </a:r>
          </a:p>
          <a:p>
            <a:pPr>
              <a:spcBef>
                <a:spcPct val="50000"/>
              </a:spcBef>
            </a:pPr>
            <a:r>
              <a:rPr lang="en-GB" sz="2400" dirty="0"/>
              <a:t>    (TVL</a:t>
            </a:r>
            <a:r>
              <a:rPr lang="en-GB" sz="2400" baseline="-25000" dirty="0"/>
              <a:t>concrete,6MV</a:t>
            </a:r>
            <a:r>
              <a:rPr lang="en-GB" sz="2400" dirty="0"/>
              <a:t> </a:t>
            </a:r>
            <a:r>
              <a:rPr lang="en-GB" sz="2400" dirty="0" smtClean="0"/>
              <a:t>90</a:t>
            </a:r>
            <a:r>
              <a:rPr lang="en-GB" sz="2400" dirty="0" smtClean="0">
                <a:latin typeface="Calibri"/>
                <a:cs typeface="Calibri"/>
              </a:rPr>
              <a:t>°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leakage = 0.279 m </a:t>
            </a:r>
            <a:r>
              <a:rPr lang="en-US" sz="2400" dirty="0" smtClean="0">
                <a:cs typeface="Arial" charset="0"/>
              </a:rPr>
              <a:t>  c.f</a:t>
            </a:r>
            <a:r>
              <a:rPr lang="en-US" sz="2400" dirty="0">
                <a:cs typeface="Arial" charset="0"/>
              </a:rPr>
              <a:t>. 0.343 m primary)</a:t>
            </a:r>
          </a:p>
          <a:p>
            <a:pPr>
              <a:spcBef>
                <a:spcPct val="50000"/>
              </a:spcBef>
            </a:pPr>
            <a:endParaRPr lang="en-US" sz="2400" dirty="0"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  Assume </a:t>
            </a:r>
            <a:r>
              <a:rPr lang="en-GB" sz="2400" dirty="0" err="1"/>
              <a:t>isocentre</a:t>
            </a:r>
            <a:r>
              <a:rPr lang="en-GB" sz="2400" dirty="0"/>
              <a:t> is effective origin of leakage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8060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adiotherapy-treatmen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225" y="709672"/>
            <a:ext cx="914400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40268"/>
            <a:ext cx="6547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Radiotherapy with a linear accelerator</a:t>
            </a:r>
            <a:endParaRPr lang="en-GB" sz="3200" dirty="0"/>
          </a:p>
        </p:txBody>
      </p:sp>
      <p:sp>
        <p:nvSpPr>
          <p:cNvPr id="4" name="Isosceles Triangle 3"/>
          <p:cNvSpPr/>
          <p:nvPr/>
        </p:nvSpPr>
        <p:spPr>
          <a:xfrm rot="18374192">
            <a:off x="4336755" y="1444564"/>
            <a:ext cx="607450" cy="5973893"/>
          </a:xfrm>
          <a:prstGeom prst="triangle">
            <a:avLst>
              <a:gd name="adj" fmla="val 48344"/>
            </a:avLst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8" name="Straight Arrow Connector 7"/>
          <p:cNvCxnSpPr>
            <a:stCxn id="4" idx="0"/>
          </p:cNvCxnSpPr>
          <p:nvPr/>
        </p:nvCxnSpPr>
        <p:spPr>
          <a:xfrm>
            <a:off x="2225312" y="2673980"/>
            <a:ext cx="2202672" cy="3229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267744" y="1988840"/>
            <a:ext cx="2146920" cy="6480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67744" y="1124744"/>
            <a:ext cx="1537320" cy="151216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267744" y="1052736"/>
            <a:ext cx="144016" cy="158417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1187624" y="1700808"/>
            <a:ext cx="1080120" cy="93610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043608" y="2636912"/>
            <a:ext cx="1224136" cy="7920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1907704" y="2636912"/>
            <a:ext cx="360040" cy="142684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267744" y="2636912"/>
            <a:ext cx="432048" cy="142684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0"/>
          </p:cNvCxnSpPr>
          <p:nvPr/>
        </p:nvCxnSpPr>
        <p:spPr>
          <a:xfrm flipH="1" flipV="1">
            <a:off x="827584" y="2636912"/>
            <a:ext cx="1397728" cy="3706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72200" y="4725144"/>
            <a:ext cx="2592288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</a:t>
            </a:r>
            <a:r>
              <a:rPr lang="en-GB" sz="3200" dirty="0" smtClean="0">
                <a:solidFill>
                  <a:schemeClr val="bg1"/>
                </a:solidFill>
              </a:rPr>
              <a:t>rimary beam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32312" y="908720"/>
            <a:ext cx="157579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solidFill>
                  <a:srgbClr val="FFFF00"/>
                </a:solidFill>
              </a:rPr>
              <a:t>leakag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32312" y="908720"/>
            <a:ext cx="265591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FF00"/>
                </a:solidFill>
              </a:rPr>
              <a:t>Leakage x-rays</a:t>
            </a:r>
            <a:endParaRPr lang="en-GB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5912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32959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3356992"/>
            <a:ext cx="43924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sec</a:t>
            </a:r>
            <a:r>
              <a:rPr lang="en-GB" sz="2400" dirty="0" smtClean="0"/>
              <a:t> = 5 m</a:t>
            </a:r>
          </a:p>
          <a:p>
            <a:endParaRPr lang="en-GB" sz="2400" dirty="0"/>
          </a:p>
          <a:p>
            <a:r>
              <a:rPr lang="en-GB" sz="2400" dirty="0"/>
              <a:t>P = </a:t>
            </a:r>
            <a:r>
              <a:rPr lang="en-GB" sz="2400" dirty="0" smtClean="0"/>
              <a:t>20 </a:t>
            </a:r>
            <a:r>
              <a:rPr lang="en-GB" sz="2400" dirty="0"/>
              <a:t>x 10</a:t>
            </a:r>
            <a:r>
              <a:rPr lang="en-GB" sz="2400" baseline="30000" dirty="0"/>
              <a:t>-6</a:t>
            </a:r>
            <a:r>
              <a:rPr lang="en-GB" sz="2400" dirty="0"/>
              <a:t> </a:t>
            </a:r>
            <a:r>
              <a:rPr lang="en-GB" sz="2400" dirty="0" err="1"/>
              <a:t>Sv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r>
              <a:rPr lang="en-GB" sz="2400" dirty="0" smtClean="0"/>
              <a:t>  (staff)</a:t>
            </a:r>
          </a:p>
          <a:p>
            <a:endParaRPr lang="en-GB" sz="2400" baseline="30000" dirty="0"/>
          </a:p>
          <a:p>
            <a:r>
              <a:rPr lang="en-GB" sz="2400" dirty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week</a:t>
            </a:r>
            <a:r>
              <a:rPr lang="en-GB" sz="2400" baseline="30000" dirty="0"/>
              <a:t>-1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U = </a:t>
            </a:r>
            <a:r>
              <a:rPr lang="en-GB" sz="2400" b="1" dirty="0" smtClean="0">
                <a:solidFill>
                  <a:srgbClr val="FF0000"/>
                </a:solidFill>
              </a:rPr>
              <a:t>1</a:t>
            </a:r>
            <a:endParaRPr lang="en-GB" sz="2400" b="1" dirty="0">
              <a:solidFill>
                <a:srgbClr val="FF0000"/>
              </a:solidFill>
            </a:endParaRPr>
          </a:p>
          <a:p>
            <a:endParaRPr lang="en-GB" sz="2400" dirty="0"/>
          </a:p>
          <a:p>
            <a:r>
              <a:rPr lang="en-GB" sz="2400" dirty="0"/>
              <a:t>T = </a:t>
            </a:r>
            <a:r>
              <a:rPr lang="en-GB" sz="2400" dirty="0" smtClean="0"/>
              <a:t>1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3" name="TextBox 32"/>
              <p:cNvSpPr txBox="1"/>
              <p:nvPr/>
            </p:nvSpPr>
            <p:spPr>
              <a:xfrm>
                <a:off x="4866775" y="256951"/>
                <a:ext cx="3672408" cy="1175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GB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GB" sz="2400" b="0" i="1" smtClean="0">
                          <a:latin typeface="Cambria Math"/>
                          <a:ea typeface="Cambria Math"/>
                        </a:rPr>
                        <m:t>𝑃</m:t>
                      </m:r>
                      <m:r>
                        <a:rPr lang="en-GB" sz="2400" b="0" i="1" smtClean="0">
                          <a:latin typeface="Cambria Math"/>
                          <a:ea typeface="Cambria Math"/>
                        </a:rPr>
                        <m:t> .  </m:t>
                      </m:r>
                      <m:sSup>
                        <m:sSupPr>
                          <m:ctrlPr>
                            <a:rPr lang="en-GB" sz="24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f>
                        <m:fPr>
                          <m:ctrlPr>
                            <a:rPr lang="en-GB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4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GB" sz="24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GB" sz="24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sz="2400" i="1">
                                              <a:latin typeface="Cambria Math"/>
                                              <a:ea typeface="Cambria Math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GB" sz="24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𝑠𝑒𝑐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GB" sz="24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sz="2400" i="1">
                                              <a:latin typeface="Cambria Math"/>
                                              <a:ea typeface="Cambria Math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GB" sz="2400" i="1">
                                              <a:latin typeface="Cambria Math"/>
                                              <a:ea typeface="Cambria Math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GB" sz="24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𝑊</m:t>
                          </m:r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GB" sz="24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775" y="256951"/>
                <a:ext cx="3672408" cy="117564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547065" y="1698940"/>
            <a:ext cx="285687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alibri"/>
                <a:cs typeface="Calibri"/>
              </a:rPr>
              <a:t>	</a:t>
            </a:r>
            <a:r>
              <a:rPr lang="el-GR" sz="2400" dirty="0" smtClean="0">
                <a:latin typeface="Calibri"/>
                <a:cs typeface="Calibri"/>
              </a:rPr>
              <a:t>η</a:t>
            </a:r>
            <a:r>
              <a:rPr lang="en-GB" sz="2400" dirty="0" smtClean="0">
                <a:latin typeface="Calibri"/>
                <a:cs typeface="Calibri"/>
              </a:rPr>
              <a:t> = 0.83 x 10</a:t>
            </a:r>
            <a:r>
              <a:rPr lang="en-GB" sz="2400" baseline="30000" dirty="0" smtClean="0">
                <a:latin typeface="Calibri"/>
                <a:cs typeface="Calibri"/>
              </a:rPr>
              <a:t>-3</a:t>
            </a:r>
          </a:p>
          <a:p>
            <a:endParaRPr lang="en-GB" sz="2400" baseline="30000" dirty="0">
              <a:latin typeface="Calibri"/>
              <a:cs typeface="Calibri"/>
            </a:endParaRPr>
          </a:p>
          <a:p>
            <a:r>
              <a:rPr lang="en-GB" sz="2400" dirty="0" smtClean="0"/>
              <a:t>   n(leak) =  3.1</a:t>
            </a:r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4781574" y="2998456"/>
            <a:ext cx="41100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cs typeface="Calibri"/>
              </a:rPr>
              <a:t>TVL</a:t>
            </a:r>
            <a:r>
              <a:rPr lang="en-GB" sz="2400" baseline="-25000" dirty="0" smtClean="0">
                <a:cs typeface="Calibri"/>
              </a:rPr>
              <a:t>1</a:t>
            </a:r>
            <a:r>
              <a:rPr lang="en-GB" sz="2400" dirty="0" smtClean="0">
                <a:cs typeface="Calibri"/>
              </a:rPr>
              <a:t> = first TVL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     = 34 cm concrete @ 6 MV)</a:t>
            </a:r>
          </a:p>
          <a:p>
            <a:endParaRPr lang="en-GB" sz="2400" dirty="0" smtClean="0">
              <a:cs typeface="Calibri"/>
            </a:endParaRPr>
          </a:p>
          <a:p>
            <a:r>
              <a:rPr lang="en-GB" sz="2400" dirty="0" err="1" smtClean="0">
                <a:cs typeface="Calibri"/>
              </a:rPr>
              <a:t>TVL</a:t>
            </a:r>
            <a:r>
              <a:rPr lang="en-GB" sz="2400" baseline="-25000" dirty="0" err="1" smtClean="0">
                <a:cs typeface="Calibri"/>
              </a:rPr>
              <a:t>e</a:t>
            </a:r>
            <a:r>
              <a:rPr lang="en-GB" sz="2400" baseline="-25000" dirty="0" smtClean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= equilibrium TVL </a:t>
            </a:r>
          </a:p>
          <a:p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       = 29 cm concrete @ 6 MV)</a:t>
            </a:r>
            <a:endParaRPr lang="en-GB" sz="2400" dirty="0">
              <a:cs typeface="Calibri"/>
            </a:endParaRPr>
          </a:p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5459638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 smtClean="0">
                <a:solidFill>
                  <a:srgbClr val="FF0000"/>
                </a:solidFill>
              </a:rPr>
              <a:t>X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sec</a:t>
            </a:r>
            <a:r>
              <a:rPr lang="en-GB" sz="2400" b="1" dirty="0" smtClean="0">
                <a:solidFill>
                  <a:srgbClr val="FF0000"/>
                </a:solidFill>
              </a:rPr>
              <a:t> = 95 cm </a:t>
            </a: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7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 dirty="0"/>
              <a:t>Patient scatter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3348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7488238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</a:rPr>
              <a:t>Patient </a:t>
            </a:r>
            <a:r>
              <a:rPr lang="en-GB" sz="2800" dirty="0">
                <a:solidFill>
                  <a:srgbClr val="FF0000"/>
                </a:solidFill>
              </a:rPr>
              <a:t>scatter coefficient </a:t>
            </a:r>
            <a:r>
              <a:rPr lang="el-GR" sz="2800" dirty="0">
                <a:solidFill>
                  <a:srgbClr val="FF0000"/>
                </a:solidFill>
                <a:cs typeface="Arial" charset="0"/>
              </a:rPr>
              <a:t>α</a:t>
            </a:r>
            <a:r>
              <a:rPr lang="en-GB" sz="2800" baseline="-25000" dirty="0">
                <a:solidFill>
                  <a:srgbClr val="FF0000"/>
                </a:solidFill>
                <a:cs typeface="Arial" charset="0"/>
              </a:rPr>
              <a:t>pat</a:t>
            </a:r>
          </a:p>
          <a:p>
            <a:pPr>
              <a:spcBef>
                <a:spcPct val="50000"/>
              </a:spcBef>
            </a:pPr>
            <a:r>
              <a:rPr lang="el-GR" sz="2400" dirty="0" smtClean="0">
                <a:cs typeface="Arial" charset="0"/>
              </a:rPr>
              <a:t>α</a:t>
            </a:r>
            <a:r>
              <a:rPr lang="en-GB" sz="2400" baseline="-25000" dirty="0"/>
              <a:t>pat </a:t>
            </a:r>
            <a:r>
              <a:rPr lang="en-GB" sz="2400" dirty="0"/>
              <a:t>= </a:t>
            </a:r>
          </a:p>
          <a:p>
            <a:pPr>
              <a:spcBef>
                <a:spcPct val="50000"/>
              </a:spcBef>
            </a:pPr>
            <a:r>
              <a:rPr lang="en-GB" sz="2400" dirty="0"/>
              <a:t>dose rate at 1 m from the phantom when field area is 400 cm</a:t>
            </a:r>
            <a:r>
              <a:rPr lang="en-GB" sz="2400" baseline="30000" dirty="0"/>
              <a:t>2</a:t>
            </a:r>
            <a:r>
              <a:rPr lang="en-GB" sz="2400" dirty="0"/>
              <a:t> at the phantom surface</a:t>
            </a:r>
          </a:p>
          <a:p>
            <a:pPr>
              <a:spcBef>
                <a:spcPct val="50000"/>
              </a:spcBef>
            </a:pPr>
            <a:r>
              <a:rPr lang="en-GB" sz="2400" dirty="0" smtClean="0"/>
              <a:t>Dose </a:t>
            </a:r>
            <a:r>
              <a:rPr lang="en-GB" sz="2400" dirty="0"/>
              <a:t>rate at centre of field 1 m from source with no </a:t>
            </a:r>
            <a:r>
              <a:rPr lang="en-GB" sz="2400" dirty="0" smtClean="0"/>
              <a:t>phantom</a:t>
            </a:r>
            <a:endParaRPr lang="en-GB" sz="2400" dirty="0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828415" y="2492896"/>
            <a:ext cx="67675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1403350" y="3537729"/>
            <a:ext cx="5399088" cy="3095733"/>
            <a:chOff x="539750" y="3357563"/>
            <a:chExt cx="5399088" cy="3095733"/>
          </a:xfrm>
        </p:grpSpPr>
        <p:sp>
          <p:nvSpPr>
            <p:cNvPr id="26" name="Rectangle 4"/>
            <p:cNvSpPr>
              <a:spLocks noChangeArrowheads="1"/>
            </p:cNvSpPr>
            <p:nvPr/>
          </p:nvSpPr>
          <p:spPr bwMode="auto">
            <a:xfrm>
              <a:off x="2914650" y="3716338"/>
              <a:ext cx="1584325" cy="1223962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7" name="Line 5"/>
            <p:cNvSpPr>
              <a:spLocks noChangeShapeType="1"/>
            </p:cNvSpPr>
            <p:nvPr/>
          </p:nvSpPr>
          <p:spPr bwMode="auto">
            <a:xfrm flipV="1">
              <a:off x="539750" y="3860800"/>
              <a:ext cx="5399088" cy="576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539750" y="4437063"/>
              <a:ext cx="532765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3670523" y="4365625"/>
              <a:ext cx="1080641" cy="17645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3635375" y="5300663"/>
              <a:ext cx="86518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1 m</a:t>
              </a:r>
              <a:endParaRPr lang="en-US"/>
            </a:p>
          </p:txBody>
        </p:sp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1403350" y="4797425"/>
              <a:ext cx="13684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400 cm</a:t>
              </a:r>
              <a:r>
                <a:rPr lang="en-GB" baseline="30000"/>
                <a:t>2</a:t>
              </a:r>
              <a:endParaRPr lang="en-US" baseline="30000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flipV="1">
              <a:off x="2051050" y="4365625"/>
              <a:ext cx="865188" cy="431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1763713" y="3357563"/>
              <a:ext cx="649287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/>
                <a:t>1 m</a:t>
              </a:r>
              <a:endParaRPr lang="en-US"/>
            </a:p>
          </p:txBody>
        </p:sp>
        <p:sp>
          <p:nvSpPr>
            <p:cNvPr id="35" name="Line 15"/>
            <p:cNvSpPr>
              <a:spLocks noChangeShapeType="1"/>
            </p:cNvSpPr>
            <p:nvPr/>
          </p:nvSpPr>
          <p:spPr bwMode="auto">
            <a:xfrm>
              <a:off x="2555875" y="3573463"/>
              <a:ext cx="1079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Line 16"/>
            <p:cNvSpPr>
              <a:spLocks noChangeShapeType="1"/>
            </p:cNvSpPr>
            <p:nvPr/>
          </p:nvSpPr>
          <p:spPr bwMode="auto">
            <a:xfrm flipH="1">
              <a:off x="611188" y="3573463"/>
              <a:ext cx="8651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Text Box 13"/>
            <p:cNvSpPr txBox="1">
              <a:spLocks noChangeArrowheads="1"/>
            </p:cNvSpPr>
            <p:nvPr/>
          </p:nvSpPr>
          <p:spPr bwMode="auto">
            <a:xfrm>
              <a:off x="4716015" y="5909468"/>
              <a:ext cx="28733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dirty="0"/>
                <a:t>P</a:t>
              </a:r>
              <a:endParaRPr lang="en-US" dirty="0"/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2916238" y="4365625"/>
              <a:ext cx="25918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889875" y="4255358"/>
              <a:ext cx="356188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az-Cyrl-AZ" sz="3200" baseline="-25000" dirty="0" smtClean="0">
                  <a:latin typeface="Calibri"/>
                  <a:cs typeface="Calibri"/>
                </a:rPr>
                <a:t>ф</a:t>
              </a:r>
              <a:endParaRPr lang="en-GB" sz="3200" baseline="-25000" dirty="0">
                <a:cs typeface="Arial" charset="0"/>
              </a:endParaRPr>
            </a:p>
            <a:p>
              <a:endParaRPr lang="en-GB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499864" y="4045664"/>
              <a:ext cx="4138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3600" dirty="0">
                  <a:cs typeface="Calibri"/>
                </a:rPr>
                <a:t>•</a:t>
              </a:r>
              <a:endParaRPr lang="el-GR" sz="3600" dirty="0">
                <a:cs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09067" y="5806965"/>
              <a:ext cx="4138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3600" dirty="0">
                  <a:cs typeface="Calibri"/>
                </a:rPr>
                <a:t>•</a:t>
              </a:r>
              <a:endParaRPr lang="el-GR" sz="3600" dirty="0">
                <a:cs typeface="Arial" charset="0"/>
              </a:endParaRPr>
            </a:p>
          </p:txBody>
        </p:sp>
      </p:grpSp>
      <p:sp>
        <p:nvSpPr>
          <p:cNvPr id="5" name="Block Arc 4"/>
          <p:cNvSpPr/>
          <p:nvPr/>
        </p:nvSpPr>
        <p:spPr>
          <a:xfrm rot="4710322">
            <a:off x="4367824" y="4122905"/>
            <a:ext cx="914400" cy="914400"/>
          </a:xfrm>
          <a:prstGeom prst="blockArc">
            <a:avLst>
              <a:gd name="adj1" fmla="val 16586162"/>
              <a:gd name="adj2" fmla="val 316462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4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23528" y="260648"/>
            <a:ext cx="8820471" cy="5969275"/>
            <a:chOff x="323528" y="260648"/>
            <a:chExt cx="8820471" cy="5969275"/>
          </a:xfrm>
        </p:grpSpPr>
        <p:sp>
          <p:nvSpPr>
            <p:cNvPr id="22" name="TextBox 21"/>
            <p:cNvSpPr txBox="1"/>
            <p:nvPr/>
          </p:nvSpPr>
          <p:spPr>
            <a:xfrm>
              <a:off x="7618574" y="1925542"/>
              <a:ext cx="1525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Secondary barrier</a:t>
              </a:r>
              <a:endParaRPr lang="en-GB" sz="2400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004048" y="3061571"/>
              <a:ext cx="1152128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004048" y="620689"/>
              <a:ext cx="1152128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031578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845905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716016" y="908720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4028" y="4725144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3528" y="260648"/>
              <a:ext cx="3960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rgbClr val="FF0000"/>
                  </a:solidFill>
                </a:rPr>
                <a:t>Typical </a:t>
              </a:r>
              <a:r>
                <a:rPr lang="en-GB" sz="2800" dirty="0" err="1" smtClean="0">
                  <a:solidFill>
                    <a:srgbClr val="FF0000"/>
                  </a:solidFill>
                </a:rPr>
                <a:t>linac</a:t>
              </a:r>
              <a:r>
                <a:rPr lang="en-GB" sz="2800" dirty="0" smtClean="0">
                  <a:solidFill>
                    <a:srgbClr val="FF0000"/>
                  </a:solidFill>
                </a:rPr>
                <a:t> installation</a:t>
              </a:r>
              <a:endParaRPr lang="en-GB" sz="2800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235522" y="368369"/>
              <a:ext cx="16837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Primary barrier</a:t>
              </a:r>
              <a:endParaRPr lang="en-GB" sz="24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6408204" y="814646"/>
              <a:ext cx="900100" cy="31009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22" idx="1"/>
            </p:cNvCxnSpPr>
            <p:nvPr/>
          </p:nvCxnSpPr>
          <p:spPr>
            <a:xfrm flipH="1">
              <a:off x="7044704" y="2341041"/>
              <a:ext cx="573870" cy="10888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92964" y="3969062"/>
              <a:ext cx="1027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maze</a:t>
              </a:r>
              <a:endParaRPr lang="en-GB" sz="2400" dirty="0"/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flipV="1">
              <a:off x="1331640" y="3764172"/>
              <a:ext cx="1440160" cy="3895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560827" y="3452792"/>
              <a:ext cx="2122460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719184" y="3510719"/>
            <a:ext cx="103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F0000"/>
                </a:solidFill>
              </a:rPr>
              <a:t>d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sec</a:t>
            </a:r>
            <a:endParaRPr lang="en-GB" sz="2400" b="1" baseline="-25000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>
            <a:stCxn id="55" idx="0"/>
          </p:cNvCxnSpPr>
          <p:nvPr/>
        </p:nvCxnSpPr>
        <p:spPr>
          <a:xfrm flipV="1">
            <a:off x="5580112" y="3452792"/>
            <a:ext cx="0" cy="516269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919758" y="3565782"/>
            <a:ext cx="103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F0000"/>
                </a:solidFill>
              </a:rPr>
              <a:t>d</a:t>
            </a:r>
            <a:r>
              <a:rPr lang="en-GB" sz="2400" b="1" baseline="-25000" dirty="0" err="1" smtClean="0">
                <a:solidFill>
                  <a:srgbClr val="FF0000"/>
                </a:solidFill>
              </a:rPr>
              <a:t>sca</a:t>
            </a:r>
            <a:endParaRPr lang="en-GB" sz="24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59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11187" y="450552"/>
            <a:ext cx="7488237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</a:rPr>
              <a:t>Patient </a:t>
            </a:r>
            <a:r>
              <a:rPr lang="en-GB" sz="2800" dirty="0">
                <a:solidFill>
                  <a:srgbClr val="FF0000"/>
                </a:solidFill>
              </a:rPr>
              <a:t>scatter coefficient </a:t>
            </a:r>
            <a:r>
              <a:rPr lang="el-GR" sz="2800" dirty="0">
                <a:solidFill>
                  <a:srgbClr val="FF0000"/>
                </a:solidFill>
                <a:cs typeface="Arial" charset="0"/>
              </a:rPr>
              <a:t>α</a:t>
            </a:r>
            <a:r>
              <a:rPr lang="en-GB" sz="2800" baseline="-25000" dirty="0">
                <a:solidFill>
                  <a:srgbClr val="FF0000"/>
                </a:solidFill>
                <a:cs typeface="Arial" charset="0"/>
              </a:rPr>
              <a:t>pat</a:t>
            </a:r>
          </a:p>
          <a:p>
            <a:pPr>
              <a:spcBef>
                <a:spcPct val="50000"/>
              </a:spcBef>
            </a:pPr>
            <a:endParaRPr lang="en-GB" sz="2400" baseline="-25000" dirty="0"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000" dirty="0"/>
              <a:t> </a:t>
            </a:r>
            <a:r>
              <a:rPr lang="el-GR" sz="2400" dirty="0"/>
              <a:t>α</a:t>
            </a:r>
            <a:r>
              <a:rPr lang="en-GB" sz="2400" baseline="-25000" dirty="0"/>
              <a:t>pat</a:t>
            </a:r>
            <a:r>
              <a:rPr lang="en-GB" sz="2400" dirty="0"/>
              <a:t> = </a:t>
            </a:r>
            <a:r>
              <a:rPr lang="en-GB" sz="2400" dirty="0" smtClean="0"/>
              <a:t>4.26 x 10</a:t>
            </a:r>
            <a:r>
              <a:rPr lang="en-GB" sz="2400" baseline="30000" dirty="0" smtClean="0"/>
              <a:t>-4</a:t>
            </a:r>
            <a:r>
              <a:rPr lang="en-GB" sz="2400" dirty="0" smtClean="0"/>
              <a:t> </a:t>
            </a:r>
            <a:r>
              <a:rPr lang="en-GB" sz="2400" dirty="0"/>
              <a:t>for </a:t>
            </a:r>
            <a:r>
              <a:rPr lang="en-GB" sz="2400" dirty="0" smtClean="0"/>
              <a:t>90</a:t>
            </a:r>
            <a:r>
              <a:rPr lang="en-US" sz="2400" dirty="0" smtClean="0">
                <a:cs typeface="Arial" charset="0"/>
              </a:rPr>
              <a:t>⁰ </a:t>
            </a:r>
            <a:r>
              <a:rPr lang="en-US" sz="2400" dirty="0">
                <a:cs typeface="Arial" charset="0"/>
              </a:rPr>
              <a:t>scatter at 6 </a:t>
            </a:r>
            <a:r>
              <a:rPr lang="en-US" sz="2400" dirty="0" smtClean="0">
                <a:cs typeface="Arial" charset="0"/>
              </a:rPr>
              <a:t>MV </a:t>
            </a:r>
            <a:endParaRPr lang="en-GB" sz="2400" dirty="0"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en-GB" sz="2400" dirty="0"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400" dirty="0">
                <a:cs typeface="Arial" charset="0"/>
              </a:rPr>
              <a:t>  depends on phantom shape; data for cylindrical phantom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GB" sz="2400" dirty="0"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sz="2400" dirty="0">
                <a:cs typeface="Arial" charset="0"/>
              </a:rPr>
              <a:t>  approximate values adequate as scatter generally less important than leakage</a:t>
            </a:r>
            <a:endParaRPr lang="en-US" sz="24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60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535868" y="908720"/>
                <a:ext cx="5502725" cy="13406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950" b="0" i="1" smtClean="0">
                        <a:latin typeface="Cambria Math"/>
                      </a:rPr>
                      <m:t>𝑃</m:t>
                    </m:r>
                    <m:r>
                      <a:rPr lang="en-GB" sz="395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950" b="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GB" sz="3950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sz="3950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GB" sz="395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950" i="1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GB" sz="3950" i="1">
                                        <a:latin typeface="Cambria Math"/>
                                      </a:rPr>
                                      <m:t>𝑝𝑎𝑡</m:t>
                                    </m:r>
                                    <m:r>
                                      <a:rPr lang="en-GB" sz="3950" b="0" i="1" smtClean="0">
                                        <a:latin typeface="Cambria Math"/>
                                      </a:rPr>
                                      <m:t> .  </m:t>
                                    </m:r>
                                    <m:r>
                                      <a:rPr lang="en-GB" sz="395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  <m:r>
                                      <a:rPr lang="en-GB" sz="3950" b="0" i="1" smtClean="0">
                                        <a:latin typeface="Cambria Math"/>
                                      </a:rPr>
                                      <m:t> 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sz="3950" b="0" i="1" smtClean="0">
                                    <a:latin typeface="Cambria Math"/>
                                  </a:rPr>
                                  <m:t>400</m:t>
                                </m:r>
                              </m:den>
                            </m:f>
                          </m:e>
                        </m:d>
                        <m:r>
                          <a:rPr lang="en-GB" sz="3950" b="0" i="1" smtClean="0">
                            <a:latin typeface="Cambria Math"/>
                          </a:rPr>
                          <m:t> .  </m:t>
                        </m:r>
                        <m:r>
                          <a:rPr lang="en-GB" sz="3950" i="1">
                            <a:latin typeface="Cambria Math"/>
                            <a:ea typeface="Cambria Math"/>
                          </a:rPr>
                          <m:t>𝑊</m:t>
                        </m:r>
                        <m:r>
                          <a:rPr lang="en-GB" sz="395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GB" sz="395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GB" sz="3950" b="0" i="1" smtClean="0">
                            <a:latin typeface="Cambria Math"/>
                            <a:ea typeface="Cambria Math"/>
                          </a:rPr>
                          <m:t>  </m:t>
                        </m:r>
                        <m:r>
                          <a:rPr lang="en-GB" sz="3950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GB" sz="395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GB" sz="395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GB" sz="3950" b="0" i="1" smtClean="0">
                            <a:latin typeface="Cambria Math"/>
                            <a:ea typeface="Cambria Math"/>
                          </a:rPr>
                          <m:t>  </m:t>
                        </m:r>
                        <m:r>
                          <a:rPr lang="en-GB" sz="3950" i="1">
                            <a:latin typeface="Cambria Math"/>
                            <a:ea typeface="Cambria Math"/>
                          </a:rPr>
                          <m:t>𝑈</m:t>
                        </m:r>
                      </m:num>
                      <m:den>
                        <m:sSubSup>
                          <m:sSubSupPr>
                            <m:ctrlPr>
                              <a:rPr lang="en-GB" sz="395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sz="3950" i="1">
                                <a:latin typeface="Cambria Math"/>
                              </a:rPr>
                              <m:t>𝑑</m:t>
                            </m:r>
                            <m:r>
                              <a:rPr lang="en-GB" sz="3950" i="1" baseline="-25000">
                                <a:latin typeface="Cambria Math"/>
                              </a:rPr>
                              <m:t>𝑠𝑐𝑎</m:t>
                            </m:r>
                          </m:e>
                          <m:sub/>
                          <m:sup>
                            <m:r>
                              <a:rPr lang="en-GB" sz="3950" i="1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en-GB" sz="3950" dirty="0"/>
                          <m:t>. </m:t>
                        </m:r>
                        <m:sSubSup>
                          <m:sSubSupPr>
                            <m:ctrlPr>
                              <a:rPr lang="en-GB" sz="395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sz="3950" i="1">
                                <a:latin typeface="Cambria Math"/>
                              </a:rPr>
                              <m:t>𝑑</m:t>
                            </m:r>
                            <m:r>
                              <a:rPr lang="en-GB" sz="3950" i="1" baseline="-25000">
                                <a:latin typeface="Cambria Math"/>
                              </a:rPr>
                              <m:t>𝑠𝑒𝑐</m:t>
                            </m:r>
                          </m:e>
                          <m:sub/>
                          <m:sup>
                            <m:r>
                              <a:rPr lang="en-GB" sz="3950" i="1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GB" sz="3950" b="0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en-GB" sz="36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3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600" i="1"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en-GB" sz="3600" i="1">
                            <a:latin typeface="Cambria Math"/>
                          </a:rPr>
                          <m:t>𝑝𝑠</m:t>
                        </m:r>
                      </m:sub>
                    </m:sSub>
                  </m:oMath>
                </a14:m>
                <a:r>
                  <a:rPr lang="en-GB" sz="3600" dirty="0" smtClean="0"/>
                  <a:t> </a:t>
                </a:r>
                <a:endParaRPr lang="en-GB" sz="36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68" y="908720"/>
                <a:ext cx="5502725" cy="134068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435649" y="111046"/>
            <a:ext cx="5703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Transmission factor for patient scatter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193" y="2924944"/>
            <a:ext cx="5321240" cy="354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14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1547664" y="836712"/>
                <a:ext cx="6514669" cy="10023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600" i="1" smtClean="0"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en-GB" sz="3600" b="0" i="1" smtClean="0">
                            <a:latin typeface="Cambria Math"/>
                          </a:rPr>
                          <m:t>𝑝𝑠</m:t>
                        </m:r>
                      </m:sub>
                    </m:sSub>
                    <m:r>
                      <a:rPr lang="en-GB" sz="36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6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/>
                          </a:rPr>
                          <m:t>𝑃</m:t>
                        </m:r>
                      </m:num>
                      <m:den>
                        <m:sSub>
                          <m:sSubPr>
                            <m:ctrlPr>
                              <a:rPr lang="en-GB" sz="36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6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GB" sz="3600" b="0" i="1" smtClean="0">
                                <a:latin typeface="Cambria Math"/>
                              </a:rPr>
                              <m:t>𝑝𝑎𝑡</m:t>
                            </m:r>
                          </m:sub>
                        </m:sSub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𝑊</m:t>
                        </m:r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GB" sz="3600" b="0" i="1" smtClean="0">
                            <a:latin typeface="Cambria Math"/>
                            <a:ea typeface="Cambria Math"/>
                          </a:rPr>
                          <m:t>𝑈</m:t>
                        </m:r>
                      </m:den>
                    </m:f>
                    <m:r>
                      <a:rPr lang="en-GB" sz="3600" b="0" i="1" smtClean="0">
                        <a:latin typeface="Cambria Math"/>
                      </a:rPr>
                      <m:t>.</m:t>
                    </m:r>
                    <m:sSubSup>
                      <m:sSubSupPr>
                        <m:ctrlPr>
                          <a:rPr lang="en-GB" sz="3600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GB" sz="3600" b="0" i="1" smtClean="0">
                            <a:latin typeface="Cambria Math"/>
                          </a:rPr>
                          <m:t>𝑑</m:t>
                        </m:r>
                        <m:r>
                          <a:rPr lang="en-GB" sz="3600" b="0" i="1" baseline="-25000" smtClean="0">
                            <a:latin typeface="Cambria Math"/>
                          </a:rPr>
                          <m:t>𝑠𝑐𝑎</m:t>
                        </m:r>
                      </m:e>
                      <m:sub/>
                      <m:sup>
                        <m:r>
                          <a:rPr lang="en-GB" sz="3600" b="0" i="1" smtClean="0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GB" sz="3600" dirty="0" smtClean="0"/>
                  <a:t>.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3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sz="3600" i="1">
                            <a:latin typeface="Cambria Math"/>
                          </a:rPr>
                          <m:t>𝑑</m:t>
                        </m:r>
                        <m:r>
                          <a:rPr lang="en-GB" sz="3600" i="1" baseline="-25000">
                            <a:latin typeface="Cambria Math"/>
                          </a:rPr>
                          <m:t>𝑠</m:t>
                        </m:r>
                        <m:r>
                          <a:rPr lang="en-GB" sz="3600" b="0" i="1" baseline="-25000" smtClean="0">
                            <a:latin typeface="Cambria Math"/>
                          </a:rPr>
                          <m:t>𝑒𝑐</m:t>
                        </m:r>
                      </m:e>
                      <m:sub/>
                      <m:sup>
                        <m:r>
                          <a:rPr lang="en-GB" sz="36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GB" sz="3600" b="0" i="1" smtClean="0">
                        <a:latin typeface="Cambria Math"/>
                      </a:rPr>
                      <m:t>.</m:t>
                    </m:r>
                    <m:f>
                      <m:fPr>
                        <m:ctrlPr>
                          <a:rPr lang="en-GB" sz="36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/>
                          </a:rPr>
                          <m:t>400</m:t>
                        </m:r>
                      </m:num>
                      <m:den>
                        <m:r>
                          <a:rPr lang="en-GB" sz="3600" b="0" i="1" smtClean="0">
                            <a:latin typeface="Cambria Math"/>
                          </a:rPr>
                          <m:t>𝐹</m:t>
                        </m:r>
                      </m:den>
                    </m:f>
                  </m:oMath>
                </a14:m>
                <a:r>
                  <a:rPr lang="en-GB" sz="3600" dirty="0" smtClean="0"/>
                  <a:t>  </a:t>
                </a:r>
                <a:endParaRPr lang="en-GB" sz="36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836712"/>
                <a:ext cx="6514669" cy="100239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51953" y="1988840"/>
            <a:ext cx="43924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sec</a:t>
            </a:r>
            <a:r>
              <a:rPr lang="en-GB" sz="2400" dirty="0" smtClean="0"/>
              <a:t> = 5 m</a:t>
            </a:r>
          </a:p>
          <a:p>
            <a:endParaRPr lang="en-GB" sz="2400" dirty="0"/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sca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1 </a:t>
            </a:r>
            <a:r>
              <a:rPr lang="en-GB" sz="2400" dirty="0"/>
              <a:t>m</a:t>
            </a:r>
          </a:p>
          <a:p>
            <a:endParaRPr lang="en-GB" sz="2400" dirty="0" smtClean="0"/>
          </a:p>
          <a:p>
            <a:r>
              <a:rPr lang="en-GB" sz="2400" dirty="0" smtClean="0"/>
              <a:t>P </a:t>
            </a:r>
            <a:r>
              <a:rPr lang="en-GB" sz="2400" dirty="0"/>
              <a:t>= </a:t>
            </a:r>
            <a:r>
              <a:rPr lang="en-GB" sz="2400" dirty="0" smtClean="0"/>
              <a:t>20 </a:t>
            </a:r>
            <a:r>
              <a:rPr lang="en-GB" sz="2400" dirty="0"/>
              <a:t>x 10</a:t>
            </a:r>
            <a:r>
              <a:rPr lang="en-GB" sz="2400" baseline="30000" dirty="0"/>
              <a:t>-6</a:t>
            </a:r>
            <a:r>
              <a:rPr lang="en-GB" sz="2400" dirty="0"/>
              <a:t> </a:t>
            </a:r>
            <a:r>
              <a:rPr lang="en-GB" sz="2400" dirty="0" err="1"/>
              <a:t>Sv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r>
              <a:rPr lang="en-GB" sz="2400" dirty="0" smtClean="0"/>
              <a:t>  (staff)</a:t>
            </a:r>
          </a:p>
          <a:p>
            <a:endParaRPr lang="en-GB" sz="2400" baseline="30000" dirty="0"/>
          </a:p>
          <a:p>
            <a:r>
              <a:rPr lang="en-GB" sz="2400" dirty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week</a:t>
            </a:r>
            <a:r>
              <a:rPr lang="en-GB" sz="2400" baseline="30000" dirty="0"/>
              <a:t>-1</a:t>
            </a:r>
          </a:p>
          <a:p>
            <a:endParaRPr lang="en-GB" sz="2400" dirty="0"/>
          </a:p>
          <a:p>
            <a:r>
              <a:rPr lang="en-GB" sz="2400" dirty="0" smtClean="0"/>
              <a:t>T </a:t>
            </a:r>
            <a:r>
              <a:rPr lang="en-GB" sz="2400" dirty="0"/>
              <a:t>= </a:t>
            </a:r>
            <a:r>
              <a:rPr lang="en-GB" sz="2400" dirty="0" smtClean="0"/>
              <a:t>U = 1</a:t>
            </a:r>
          </a:p>
          <a:p>
            <a:endParaRPr lang="en-GB" sz="2400" dirty="0"/>
          </a:p>
          <a:p>
            <a:r>
              <a:rPr lang="en-GB" sz="2400" dirty="0" smtClean="0"/>
              <a:t>F = 1600 cm</a:t>
            </a:r>
            <a:r>
              <a:rPr lang="en-GB" sz="2400" baseline="30000" dirty="0" smtClean="0"/>
              <a:t>2</a:t>
            </a:r>
          </a:p>
          <a:p>
            <a:endParaRPr lang="en-GB" sz="2400" baseline="30000" dirty="0"/>
          </a:p>
          <a:p>
            <a:r>
              <a:rPr lang="el-GR" sz="2400" dirty="0"/>
              <a:t>α</a:t>
            </a:r>
            <a:r>
              <a:rPr lang="en-GB" sz="2400" baseline="-25000" dirty="0"/>
              <a:t>pat</a:t>
            </a:r>
            <a:r>
              <a:rPr lang="en-GB" sz="2400" dirty="0"/>
              <a:t> = 4.26 x </a:t>
            </a:r>
            <a:r>
              <a:rPr lang="en-GB" sz="2400" dirty="0" smtClean="0"/>
              <a:t>10</a:t>
            </a:r>
            <a:r>
              <a:rPr lang="en-GB" sz="2400" baseline="30000" dirty="0" smtClean="0"/>
              <a:t>-4 </a:t>
            </a:r>
            <a:r>
              <a:rPr lang="en-GB" sz="2400" dirty="0" smtClean="0"/>
              <a:t>(6 MV; 90</a:t>
            </a:r>
            <a:r>
              <a:rPr lang="en-GB" sz="2400" dirty="0" smtClean="0">
                <a:latin typeface="Calibri"/>
                <a:cs typeface="Calibri"/>
              </a:rPr>
              <a:t>°)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2399208"/>
            <a:ext cx="354834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>
                <a:latin typeface="Calibri"/>
                <a:cs typeface="Calibri"/>
              </a:rPr>
              <a:t>η</a:t>
            </a:r>
            <a:r>
              <a:rPr lang="en-GB" sz="2400" baseline="-25000" dirty="0" err="1" smtClean="0"/>
              <a:t>ps</a:t>
            </a:r>
            <a:r>
              <a:rPr lang="en-GB" sz="2400" dirty="0" smtClean="0"/>
              <a:t> = 4.9 x 10</a:t>
            </a:r>
            <a:r>
              <a:rPr lang="en-GB" sz="2400" baseline="30000" dirty="0" smtClean="0"/>
              <a:t>-4</a:t>
            </a:r>
          </a:p>
          <a:p>
            <a:endParaRPr lang="en-GB" sz="2400" baseline="30000" dirty="0"/>
          </a:p>
          <a:p>
            <a:r>
              <a:rPr lang="en-GB" sz="2400" dirty="0" smtClean="0"/>
              <a:t>n(</a:t>
            </a:r>
            <a:r>
              <a:rPr lang="en-GB" sz="2400" dirty="0" err="1" smtClean="0"/>
              <a:t>ps</a:t>
            </a:r>
            <a:r>
              <a:rPr lang="en-GB" sz="2400" dirty="0" smtClean="0"/>
              <a:t>) </a:t>
            </a:r>
            <a:r>
              <a:rPr lang="en-GB" sz="2400" dirty="0"/>
              <a:t>=  </a:t>
            </a:r>
            <a:r>
              <a:rPr lang="en-GB" sz="2400" dirty="0" smtClean="0"/>
              <a:t>3.3</a:t>
            </a:r>
          </a:p>
          <a:p>
            <a:endParaRPr lang="en-GB" sz="2400" dirty="0"/>
          </a:p>
          <a:p>
            <a:r>
              <a:rPr lang="en-GB" sz="2400" dirty="0" err="1" smtClean="0"/>
              <a:t>TVL</a:t>
            </a:r>
            <a:r>
              <a:rPr lang="en-GB" sz="2400" baseline="-25000" dirty="0" err="1" smtClean="0"/>
              <a:t>patient</a:t>
            </a:r>
            <a:r>
              <a:rPr lang="en-GB" sz="2400" baseline="-25000" dirty="0" smtClean="0"/>
              <a:t> scatter</a:t>
            </a:r>
            <a:r>
              <a:rPr lang="en-GB" sz="2400" dirty="0" smtClean="0"/>
              <a:t>= 17 cm</a:t>
            </a:r>
          </a:p>
          <a:p>
            <a:endParaRPr lang="en-GB" sz="2800" dirty="0"/>
          </a:p>
          <a:p>
            <a:r>
              <a:rPr lang="en-GB" sz="2800" dirty="0" smtClean="0">
                <a:solidFill>
                  <a:srgbClr val="FF0000"/>
                </a:solidFill>
              </a:rPr>
              <a:t>x = 56 cm </a:t>
            </a:r>
          </a:p>
          <a:p>
            <a:r>
              <a:rPr lang="en-GB" sz="2800" dirty="0" smtClean="0">
                <a:solidFill>
                  <a:srgbClr val="FF0000"/>
                </a:solidFill>
              </a:rPr>
              <a:t>(c.f. 95 cm for leakage)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35649" y="111046"/>
            <a:ext cx="5703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Transmission factor for patient scatter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3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99" name="Rectangle 251"/>
          <p:cNvSpPr>
            <a:spLocks noChangeArrowheads="1"/>
          </p:cNvSpPr>
          <p:nvPr/>
        </p:nvSpPr>
        <p:spPr bwMode="auto">
          <a:xfrm>
            <a:off x="179388" y="1628775"/>
            <a:ext cx="8785225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			</a:t>
            </a:r>
            <a:r>
              <a:rPr lang="en-US" sz="2400" dirty="0"/>
              <a:t>Scatter angle </a:t>
            </a:r>
            <a:r>
              <a:rPr lang="en-US" sz="2400" dirty="0" smtClean="0"/>
              <a:t>(</a:t>
            </a:r>
            <a:r>
              <a:rPr lang="en-US" sz="2400" dirty="0" smtClean="0">
                <a:cs typeface="Arial" charset="0"/>
              </a:rPr>
              <a:t>⁰</a:t>
            </a:r>
            <a:r>
              <a:rPr lang="en-US" sz="2400" dirty="0" smtClean="0"/>
              <a:t>)</a:t>
            </a:r>
            <a:r>
              <a:rPr lang="en-US" dirty="0"/>
              <a:t>									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	</a:t>
            </a:r>
            <a:r>
              <a:rPr lang="en-US" sz="2000" dirty="0" smtClean="0"/>
              <a:t>0	10	20	30	40	50	70	90	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MV									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6	1.6	1.4	1.2	0.9	0.7	0.5	0.4	</a:t>
            </a:r>
            <a:r>
              <a:rPr lang="en-US" sz="2000" b="1" dirty="0" smtClean="0">
                <a:solidFill>
                  <a:srgbClr val="FF0000"/>
                </a:solidFill>
              </a:rPr>
              <a:t>0.2</a:t>
            </a:r>
            <a:r>
              <a:rPr lang="en-US" sz="2000" dirty="0" smtClean="0"/>
              <a:t>	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10	2.7	2	1.3	1	0.7	0.5	0.4	0.2	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18	5	3.2	2.1	1.3	0.9	0.6	0.4	0.3	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24	5.6	3.9	2.7	1.7	1.1</a:t>
            </a:r>
            <a:r>
              <a:rPr lang="en-US" sz="2000" dirty="0" smtClean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0.8	0.5	0.3	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900" name="Text Box 252"/>
          <p:cNvSpPr txBox="1">
            <a:spLocks noChangeArrowheads="1"/>
          </p:cNvSpPr>
          <p:nvPr/>
        </p:nvSpPr>
        <p:spPr bwMode="auto">
          <a:xfrm>
            <a:off x="1187450" y="549275"/>
            <a:ext cx="71294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Mean energy of patient-scattered radiation (MeV) as a function of scattering angle and megavoltage</a:t>
            </a:r>
          </a:p>
        </p:txBody>
      </p:sp>
      <p:sp>
        <p:nvSpPr>
          <p:cNvPr id="2" name="Oval 1"/>
          <p:cNvSpPr/>
          <p:nvPr/>
        </p:nvSpPr>
        <p:spPr>
          <a:xfrm>
            <a:off x="7452320" y="3212976"/>
            <a:ext cx="64807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4958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900113" y="549275"/>
            <a:ext cx="6985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684213" y="404813"/>
            <a:ext cx="77755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Mean photon energy (MeV) of leakage radiation (Nelson &amp; </a:t>
            </a:r>
            <a:r>
              <a:rPr lang="en-US" sz="2400" dirty="0" err="1">
                <a:solidFill>
                  <a:srgbClr val="FF0000"/>
                </a:solidFill>
              </a:rPr>
              <a:t>LaRiviere</a:t>
            </a:r>
            <a:r>
              <a:rPr lang="en-US" sz="2400" dirty="0">
                <a:solidFill>
                  <a:srgbClr val="FF0000"/>
                </a:solidFill>
              </a:rPr>
              <a:t> 1984)</a:t>
            </a:r>
          </a:p>
        </p:txBody>
      </p:sp>
      <p:graphicFrame>
        <p:nvGraphicFramePr>
          <p:cNvPr id="16610" name="Group 22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2184846927"/>
              </p:ext>
            </p:extLst>
          </p:nvPr>
        </p:nvGraphicFramePr>
        <p:xfrm>
          <a:off x="468313" y="1341438"/>
          <a:ext cx="8064500" cy="502443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85862"/>
                <a:gridCol w="1165225"/>
                <a:gridCol w="1873250"/>
                <a:gridCol w="1508125"/>
                <a:gridCol w="1165225"/>
                <a:gridCol w="1166813"/>
              </a:tblGrid>
              <a:tr h="7905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angle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/>
                          <a:cs typeface="Calibri"/>
                        </a:rPr>
                        <a:t>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MeV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 MeV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 MeV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 MeV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 MeV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8905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15-35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1.82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1.96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2.1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2.20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2.39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8350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35-55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1.63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1.70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1.77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1.82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1.91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8366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55-80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1.58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1.65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1.66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1.68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8350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80-100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1.43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1.47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1.54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1.59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8366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160-180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1.42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1.47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1.57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907704" y="5013176"/>
            <a:ext cx="64807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4272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Combine all components at maze entrance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	1. scattered primary</a:t>
            </a:r>
          </a:p>
          <a:p>
            <a:pPr marL="0" indent="0">
              <a:buNone/>
            </a:pPr>
            <a:r>
              <a:rPr lang="en-GB" dirty="0" smtClean="0"/>
              <a:t>	2. scattered leakage</a:t>
            </a:r>
          </a:p>
          <a:p>
            <a:pPr marL="0" indent="0">
              <a:buNone/>
            </a:pPr>
            <a:r>
              <a:rPr lang="en-GB" dirty="0" smtClean="0"/>
              <a:t>	3. scattered patient scatter</a:t>
            </a:r>
          </a:p>
          <a:p>
            <a:pPr marL="0" indent="0">
              <a:buNone/>
            </a:pPr>
            <a:r>
              <a:rPr lang="en-GB" dirty="0" smtClean="0"/>
              <a:t>	4. leakage and patient scatter transmitted 	through nib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3115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adiotherapy-treatment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720725"/>
            <a:ext cx="914400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40268"/>
            <a:ext cx="6547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Radiotherapy with a linear accelerator</a:t>
            </a:r>
            <a:endParaRPr lang="en-GB" sz="3200" dirty="0"/>
          </a:p>
        </p:txBody>
      </p:sp>
      <p:sp>
        <p:nvSpPr>
          <p:cNvPr id="4" name="Isosceles Triangle 3"/>
          <p:cNvSpPr/>
          <p:nvPr/>
        </p:nvSpPr>
        <p:spPr>
          <a:xfrm rot="18374192">
            <a:off x="4336755" y="1444564"/>
            <a:ext cx="607450" cy="5973893"/>
          </a:xfrm>
          <a:prstGeom prst="triangle">
            <a:avLst>
              <a:gd name="adj" fmla="val 48344"/>
            </a:avLst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8" name="Straight Arrow Connector 7"/>
          <p:cNvCxnSpPr>
            <a:stCxn id="4" idx="0"/>
          </p:cNvCxnSpPr>
          <p:nvPr/>
        </p:nvCxnSpPr>
        <p:spPr>
          <a:xfrm>
            <a:off x="2225312" y="2673980"/>
            <a:ext cx="2202672" cy="3229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267744" y="1988840"/>
            <a:ext cx="2146920" cy="64807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67744" y="1124744"/>
            <a:ext cx="1537320" cy="151216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267744" y="1052736"/>
            <a:ext cx="144016" cy="158417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1187624" y="1700808"/>
            <a:ext cx="1080120" cy="93610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043608" y="2636912"/>
            <a:ext cx="1224136" cy="7920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1907704" y="2636912"/>
            <a:ext cx="360040" cy="142684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267744" y="2636912"/>
            <a:ext cx="432048" cy="142684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0"/>
          </p:cNvCxnSpPr>
          <p:nvPr/>
        </p:nvCxnSpPr>
        <p:spPr>
          <a:xfrm flipH="1" flipV="1">
            <a:off x="827584" y="2636912"/>
            <a:ext cx="1397728" cy="3706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4" idx="0"/>
          </p:cNvCxnSpPr>
          <p:nvPr/>
        </p:nvCxnSpPr>
        <p:spPr>
          <a:xfrm flipV="1">
            <a:off x="2225312" y="2331410"/>
            <a:ext cx="2922752" cy="34257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4" idx="0"/>
          </p:cNvCxnSpPr>
          <p:nvPr/>
        </p:nvCxnSpPr>
        <p:spPr>
          <a:xfrm flipH="1" flipV="1">
            <a:off x="1655676" y="1196752"/>
            <a:ext cx="569636" cy="1477228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2267744" y="2655446"/>
            <a:ext cx="72008" cy="199769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4" idx="0"/>
          </p:cNvCxnSpPr>
          <p:nvPr/>
        </p:nvCxnSpPr>
        <p:spPr>
          <a:xfrm flipV="1">
            <a:off x="2225312" y="1124744"/>
            <a:ext cx="811092" cy="1549236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" idx="0"/>
          </p:cNvCxnSpPr>
          <p:nvPr/>
        </p:nvCxnSpPr>
        <p:spPr>
          <a:xfrm flipH="1">
            <a:off x="1187624" y="2673980"/>
            <a:ext cx="1037688" cy="175753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827584" y="2168860"/>
            <a:ext cx="1440160" cy="486586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32312" y="908720"/>
            <a:ext cx="265591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FF00"/>
                </a:solidFill>
              </a:rPr>
              <a:t>Leakage x-rays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72200" y="4725144"/>
            <a:ext cx="2592288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</a:t>
            </a:r>
            <a:r>
              <a:rPr lang="en-GB" sz="3200" dirty="0" smtClean="0">
                <a:solidFill>
                  <a:schemeClr val="bg1"/>
                </a:solidFill>
              </a:rPr>
              <a:t>rimary beam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55708" y="2450040"/>
            <a:ext cx="3095566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  <a:t>Neutrons &gt; 8 MV</a:t>
            </a:r>
            <a:endParaRPr lang="en-GB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5912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7910234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 dirty="0" smtClean="0">
                <a:solidFill>
                  <a:srgbClr val="FF0000"/>
                </a:solidFill>
              </a:rPr>
              <a:t>Radiation components scattered down the maze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grpSp>
          <p:nvGrpSpPr>
            <p:cNvPr id="35" name="Group 34"/>
            <p:cNvGrpSpPr/>
            <p:nvPr/>
          </p:nvGrpSpPr>
          <p:grpSpPr>
            <a:xfrm>
              <a:off x="1520133" y="620689"/>
              <a:ext cx="6005505" cy="5609234"/>
              <a:chOff x="1520133" y="620689"/>
              <a:chExt cx="6005505" cy="5609234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520133" y="620689"/>
                <a:ext cx="6005505" cy="5609234"/>
                <a:chOff x="1520133" y="620689"/>
                <a:chExt cx="6005505" cy="5609234"/>
              </a:xfrm>
            </p:grpSpPr>
            <p:cxnSp>
              <p:nvCxnSpPr>
                <p:cNvPr id="5" name="Straight Connector 4"/>
                <p:cNvCxnSpPr/>
                <p:nvPr/>
              </p:nvCxnSpPr>
              <p:spPr>
                <a:xfrm>
                  <a:off x="1520133" y="908720"/>
                  <a:ext cx="6004195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/>
                <p:cNvCxnSpPr/>
                <p:nvPr/>
              </p:nvCxnSpPr>
              <p:spPr>
                <a:xfrm>
                  <a:off x="1520133" y="908720"/>
                  <a:ext cx="1" cy="43924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520134" y="5304896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flipV="1">
                  <a:off x="2168205" y="1484784"/>
                  <a:ext cx="1" cy="382011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2168206" y="1484784"/>
                  <a:ext cx="460851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6776717" y="1484784"/>
                  <a:ext cx="1" cy="324036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7525638" y="908720"/>
                  <a:ext cx="0" cy="439617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 flipH="1">
                  <a:off x="3347864" y="5304896"/>
                  <a:ext cx="4176464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 flipH="1">
                  <a:off x="3851920" y="4725144"/>
                  <a:ext cx="292479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 flipV="1">
                  <a:off x="3347864" y="2708920"/>
                  <a:ext cx="0" cy="259597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3347864" y="2708920"/>
                  <a:ext cx="504056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>
                  <a:off x="3851920" y="2708920"/>
                  <a:ext cx="0" cy="201622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Isosceles Triangle 53"/>
                <p:cNvSpPr/>
                <p:nvPr/>
              </p:nvSpPr>
              <p:spPr>
                <a:xfrm>
                  <a:off x="5004048" y="3061571"/>
                  <a:ext cx="1152128" cy="3168352"/>
                </a:xfrm>
                <a:prstGeom prst="triangl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Isosceles Triangle 54"/>
                <p:cNvSpPr/>
                <p:nvPr/>
              </p:nvSpPr>
              <p:spPr>
                <a:xfrm rot="10800000">
                  <a:off x="5004048" y="620689"/>
                  <a:ext cx="1152128" cy="3348372"/>
                </a:xfrm>
                <a:prstGeom prst="triangl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>
                  <a:off x="5031578" y="3212976"/>
                  <a:ext cx="1124598" cy="504056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 rot="5400000">
                  <a:off x="5845905" y="3212976"/>
                  <a:ext cx="1124598" cy="504056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" name="Rectangle 1"/>
                <p:cNvSpPr/>
                <p:nvPr/>
              </p:nvSpPr>
              <p:spPr>
                <a:xfrm>
                  <a:off x="4716016" y="908720"/>
                  <a:ext cx="1584176" cy="5760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4824028" y="4725144"/>
                  <a:ext cx="1584176" cy="57606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9" name="Group 8"/>
                <p:cNvGrpSpPr/>
                <p:nvPr/>
              </p:nvGrpSpPr>
              <p:grpSpPr>
                <a:xfrm rot="5400000">
                  <a:off x="5393798" y="2950647"/>
                  <a:ext cx="319545" cy="1043986"/>
                  <a:chOff x="323528" y="1681198"/>
                  <a:chExt cx="432048" cy="2007128"/>
                </a:xfrm>
              </p:grpSpPr>
              <p:sp>
                <p:nvSpPr>
                  <p:cNvPr id="4" name="Oval 3"/>
                  <p:cNvSpPr/>
                  <p:nvPr/>
                </p:nvSpPr>
                <p:spPr>
                  <a:xfrm>
                    <a:off x="370547" y="1681198"/>
                    <a:ext cx="311547" cy="396991"/>
                  </a:xfrm>
                  <a:prstGeom prst="ellips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" name="Oval 5"/>
                  <p:cNvSpPr/>
                  <p:nvPr/>
                </p:nvSpPr>
                <p:spPr>
                  <a:xfrm>
                    <a:off x="323528" y="1988840"/>
                    <a:ext cx="432048" cy="1072731"/>
                  </a:xfrm>
                  <a:prstGeom prst="ellips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" name="Rectangle 7"/>
                  <p:cNvSpPr/>
                  <p:nvPr/>
                </p:nvSpPr>
                <p:spPr>
                  <a:xfrm>
                    <a:off x="398428" y="2902705"/>
                    <a:ext cx="108012" cy="78562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5" name="Rectangle 24"/>
                  <p:cNvSpPr/>
                  <p:nvPr/>
                </p:nvSpPr>
                <p:spPr>
                  <a:xfrm>
                    <a:off x="566793" y="2894809"/>
                    <a:ext cx="108012" cy="78562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cxnSp>
              <p:nvCxnSpPr>
                <p:cNvPr id="13" name="Straight Connector 12"/>
                <p:cNvCxnSpPr/>
                <p:nvPr/>
              </p:nvCxnSpPr>
              <p:spPr>
                <a:xfrm flipV="1">
                  <a:off x="2169994" y="1487606"/>
                  <a:ext cx="1705970" cy="381360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771800" y="1487606"/>
                  <a:ext cx="2844316" cy="2005182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2771800" y="1487606"/>
                  <a:ext cx="0" cy="381729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2169994" y="1487606"/>
                  <a:ext cx="1705970" cy="0"/>
                </a:xfrm>
                <a:prstGeom prst="line">
                  <a:avLst/>
                </a:prstGeom>
                <a:ln w="5715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TextBox 43"/>
                <p:cNvSpPr txBox="1"/>
                <p:nvPr/>
              </p:nvSpPr>
              <p:spPr>
                <a:xfrm>
                  <a:off x="2627784" y="5304896"/>
                  <a:ext cx="28803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800" dirty="0"/>
                    <a:t>P</a:t>
                  </a: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5196802" y="964386"/>
                  <a:ext cx="1211402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800" dirty="0" smtClean="0">
                      <a:solidFill>
                        <a:schemeClr val="bg1"/>
                      </a:solidFill>
                    </a:rPr>
                    <a:t>A</a:t>
                  </a:r>
                  <a:r>
                    <a:rPr lang="en-GB" sz="2800" baseline="-25000" dirty="0" smtClean="0">
                      <a:solidFill>
                        <a:schemeClr val="bg1"/>
                      </a:solidFill>
                    </a:rPr>
                    <a:t>0 </a:t>
                  </a:r>
                  <a:r>
                    <a:rPr lang="en-GB" sz="2800" dirty="0">
                      <a:solidFill>
                        <a:schemeClr val="bg1"/>
                      </a:solidFill>
                    </a:rPr>
                    <a:t>; </a:t>
                  </a:r>
                  <a:r>
                    <a:rPr lang="el-GR" sz="2800" dirty="0" smtClean="0">
                      <a:solidFill>
                        <a:schemeClr val="bg1"/>
                      </a:solidFill>
                      <a:latin typeface="Calibri"/>
                      <a:cs typeface="Calibri"/>
                    </a:rPr>
                    <a:t>α</a:t>
                  </a:r>
                  <a:r>
                    <a:rPr lang="en-GB" sz="2800" baseline="-25000" dirty="0" smtClean="0">
                      <a:solidFill>
                        <a:schemeClr val="bg1"/>
                      </a:solidFill>
                    </a:rPr>
                    <a:t>0</a:t>
                  </a:r>
                  <a:endParaRPr lang="en-GB" sz="2800" baseline="-25000" dirty="0">
                    <a:solidFill>
                      <a:schemeClr val="bg1"/>
                    </a:solidFill>
                  </a:endParaRPr>
                </a:p>
                <a:p>
                  <a:endParaRPr lang="en-GB" sz="2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7" name="TextBox 46"/>
              <p:cNvSpPr txBox="1"/>
              <p:nvPr/>
            </p:nvSpPr>
            <p:spPr>
              <a:xfrm>
                <a:off x="2564852" y="2062589"/>
                <a:ext cx="4138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rgbClr val="FF0000"/>
                    </a:solidFill>
                  </a:rPr>
                  <a:t>•</a:t>
                </a:r>
              </a:p>
            </p:txBody>
          </p:sp>
        </p:grpSp>
        <p:cxnSp>
          <p:nvCxnSpPr>
            <p:cNvPr id="37" name="Straight Connector 36"/>
            <p:cNvCxnSpPr/>
            <p:nvPr/>
          </p:nvCxnSpPr>
          <p:spPr>
            <a:xfrm>
              <a:off x="2169994" y="1487606"/>
              <a:ext cx="0" cy="1221314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556443" y="964386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A</a:t>
              </a:r>
              <a:r>
                <a:rPr lang="en-GB" sz="2800" baseline="-25000" dirty="0"/>
                <a:t>1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19672" y="1771655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/>
                <a:t>A</a:t>
              </a:r>
              <a:r>
                <a:rPr lang="en-GB" sz="3200" baseline="-25000" dirty="0" err="1" smtClean="0"/>
                <a:t>z</a:t>
              </a:r>
              <a:endParaRPr lang="en-GB" sz="3200" baseline="-25000" dirty="0"/>
            </a:p>
          </p:txBody>
        </p:sp>
        <p:cxnSp>
          <p:nvCxnSpPr>
            <p:cNvPr id="50" name="Straight Connector 49"/>
            <p:cNvCxnSpPr/>
            <p:nvPr/>
          </p:nvCxnSpPr>
          <p:spPr>
            <a:xfrm flipV="1">
              <a:off x="2843808" y="1487607"/>
              <a:ext cx="2772308" cy="1361721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2843808" y="2852266"/>
              <a:ext cx="0" cy="2455568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2169994" y="1484784"/>
              <a:ext cx="3026808" cy="12241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5119333" y="1484784"/>
              <a:ext cx="852985" cy="2822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4400588" y="2344117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FF0000"/>
                  </a:solidFill>
                </a:rPr>
                <a:t>d</a:t>
              </a:r>
              <a:r>
                <a:rPr lang="en-GB" sz="2800" baseline="-25000" dirty="0" err="1" smtClean="0">
                  <a:solidFill>
                    <a:srgbClr val="FF0000"/>
                  </a:solidFill>
                </a:rPr>
                <a:t>sec</a:t>
              </a:r>
              <a:endParaRPr lang="en-GB" sz="2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771800" y="3818440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00CC00"/>
                  </a:solidFill>
                </a:rPr>
                <a:t>d</a:t>
              </a:r>
              <a:r>
                <a:rPr lang="en-GB" sz="2800" baseline="-25000" dirty="0" err="1">
                  <a:solidFill>
                    <a:srgbClr val="00CC00"/>
                  </a:solidFill>
                </a:rPr>
                <a:t>z</a:t>
              </a:r>
              <a:endParaRPr lang="en-GB" sz="2800" baseline="-25000" dirty="0">
                <a:solidFill>
                  <a:srgbClr val="00CC00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17149" y="1842513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00CC00"/>
                  </a:solidFill>
                </a:rPr>
                <a:t>d</a:t>
              </a:r>
              <a:r>
                <a:rPr lang="en-GB" sz="2800" baseline="-25000" dirty="0" err="1">
                  <a:solidFill>
                    <a:srgbClr val="00CC00"/>
                  </a:solidFill>
                </a:rPr>
                <a:t>r</a:t>
              </a:r>
              <a:endParaRPr lang="en-GB" sz="2800" baseline="-25000" dirty="0">
                <a:solidFill>
                  <a:srgbClr val="00CC00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260003" y="2951366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FF0000"/>
                  </a:solidFill>
                </a:rPr>
                <a:t>d</a:t>
              </a:r>
              <a:r>
                <a:rPr lang="en-GB" sz="2800" baseline="-25000" dirty="0" err="1" smtClean="0">
                  <a:solidFill>
                    <a:srgbClr val="FF0000"/>
                  </a:solidFill>
                </a:rPr>
                <a:t>zz</a:t>
              </a:r>
              <a:endParaRPr lang="en-GB" sz="2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81447" y="1906857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d</a:t>
              </a:r>
              <a:r>
                <a:rPr lang="en-GB" sz="2800" baseline="-25000" dirty="0"/>
                <a:t>h</a:t>
              </a:r>
            </a:p>
          </p:txBody>
        </p:sp>
        <p:cxnSp>
          <p:nvCxnSpPr>
            <p:cNvPr id="68" name="Straight Connector 67"/>
            <p:cNvCxnSpPr>
              <a:endCxn id="55" idx="0"/>
            </p:cNvCxnSpPr>
            <p:nvPr/>
          </p:nvCxnSpPr>
          <p:spPr>
            <a:xfrm flipH="1">
              <a:off x="5580112" y="1487607"/>
              <a:ext cx="36005" cy="248145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55" idx="0"/>
              <a:endCxn id="44" idx="0"/>
            </p:cNvCxnSpPr>
            <p:nvPr/>
          </p:nvCxnSpPr>
          <p:spPr>
            <a:xfrm flipH="1">
              <a:off x="2771800" y="3969061"/>
              <a:ext cx="2808312" cy="1335835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4113089" y="3948610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chemeClr val="accent1">
                      <a:lumMod val="75000"/>
                    </a:schemeClr>
                  </a:solidFill>
                </a:rPr>
                <a:t>d</a:t>
              </a:r>
              <a:r>
                <a:rPr lang="en-GB" sz="2800" baseline="-25000" dirty="0" err="1">
                  <a:solidFill>
                    <a:schemeClr val="accent1">
                      <a:lumMod val="75000"/>
                    </a:schemeClr>
                  </a:solidFill>
                </a:rPr>
                <a:t>L</a:t>
              </a:r>
              <a:endParaRPr lang="en-GB" sz="2800" baseline="-25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75778" y="4806955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>
                  <a:solidFill>
                    <a:schemeClr val="accent1">
                      <a:lumMod val="75000"/>
                    </a:schemeClr>
                  </a:solidFill>
                </a:rPr>
                <a:t>x</a:t>
              </a:r>
              <a:r>
                <a:rPr lang="en-GB" sz="2800" baseline="-25000" dirty="0" err="1" smtClean="0">
                  <a:solidFill>
                    <a:schemeClr val="accent1">
                      <a:lumMod val="75000"/>
                    </a:schemeClr>
                  </a:solidFill>
                </a:rPr>
                <a:t>eff</a:t>
              </a:r>
              <a:endParaRPr lang="en-GB" sz="2800" baseline="-25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486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Example of dose rate calculation at maze door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3593635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654208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 dirty="0" smtClean="0">
                <a:solidFill>
                  <a:srgbClr val="FF0000"/>
                </a:solidFill>
              </a:rPr>
              <a:t>Scattered primary from primary barrier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grpSp>
          <p:nvGrpSpPr>
            <p:cNvPr id="33" name="Group 32"/>
            <p:cNvGrpSpPr/>
            <p:nvPr/>
          </p:nvGrpSpPr>
          <p:grpSpPr>
            <a:xfrm>
              <a:off x="1520133" y="620689"/>
              <a:ext cx="6005505" cy="5609234"/>
              <a:chOff x="1520133" y="620689"/>
              <a:chExt cx="6005505" cy="5609234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520133" y="908720"/>
                <a:ext cx="60041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20133" y="908720"/>
                <a:ext cx="1" cy="43924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0134" y="5304896"/>
                <a:ext cx="64807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V="1">
                <a:off x="2168205" y="1484784"/>
                <a:ext cx="1" cy="38201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168206" y="1484784"/>
                <a:ext cx="46085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776717" y="1484784"/>
                <a:ext cx="1" cy="32403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7525638" y="908720"/>
                <a:ext cx="0" cy="43961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3347864" y="5304896"/>
                <a:ext cx="41764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3851920" y="4725144"/>
                <a:ext cx="29247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V="1">
                <a:off x="3347864" y="2708920"/>
                <a:ext cx="0" cy="25959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347864" y="2708920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3851920" y="2708920"/>
                <a:ext cx="0" cy="201622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Isosceles Triangle 53"/>
              <p:cNvSpPr/>
              <p:nvPr/>
            </p:nvSpPr>
            <p:spPr>
              <a:xfrm>
                <a:off x="5004048" y="3061571"/>
                <a:ext cx="1152128" cy="316835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Isosceles Triangle 54"/>
              <p:cNvSpPr/>
              <p:nvPr/>
            </p:nvSpPr>
            <p:spPr>
              <a:xfrm rot="10800000">
                <a:off x="5004048" y="620689"/>
                <a:ext cx="1152128" cy="334837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031578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Rectangle 56"/>
              <p:cNvSpPr/>
              <p:nvPr/>
            </p:nvSpPr>
            <p:spPr>
              <a:xfrm rot="5400000">
                <a:off x="5845905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4716016" y="908720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824028" y="4725144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 rot="5400000">
                <a:off x="5393798" y="2950647"/>
                <a:ext cx="319545" cy="1043986"/>
                <a:chOff x="323528" y="1681198"/>
                <a:chExt cx="432048" cy="2007128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370547" y="1681198"/>
                  <a:ext cx="311547" cy="39699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323528" y="1988840"/>
                  <a:ext cx="432048" cy="107273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398428" y="2902705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566793" y="2894809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13" name="Straight Connector 12"/>
              <p:cNvCxnSpPr/>
              <p:nvPr/>
            </p:nvCxnSpPr>
            <p:spPr>
              <a:xfrm flipV="1">
                <a:off x="2169994" y="1487606"/>
                <a:ext cx="1705970" cy="38136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2169994" y="1487606"/>
                <a:ext cx="1705970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/>
              <p:cNvSpPr txBox="1"/>
              <p:nvPr/>
            </p:nvSpPr>
            <p:spPr>
              <a:xfrm>
                <a:off x="2627784" y="5304896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P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196802" y="964386"/>
                <a:ext cx="121140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 smtClean="0">
                    <a:solidFill>
                      <a:schemeClr val="bg1"/>
                    </a:solidFill>
                  </a:rPr>
                  <a:t>A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 </a:t>
                </a:r>
                <a:r>
                  <a:rPr lang="en-GB" sz="2800" dirty="0">
                    <a:solidFill>
                      <a:schemeClr val="bg1"/>
                    </a:solidFill>
                  </a:rPr>
                  <a:t>; </a:t>
                </a:r>
                <a:r>
                  <a:rPr lang="el-GR" sz="2800" dirty="0" smtClean="0">
                    <a:solidFill>
                      <a:schemeClr val="bg1"/>
                    </a:solidFill>
                    <a:latin typeface="Calibri"/>
                    <a:cs typeface="Calibri"/>
                  </a:rPr>
                  <a:t>α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  <a:p>
                <a:endParaRPr lang="en-GB" sz="28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7" name="Straight Connector 36"/>
            <p:cNvCxnSpPr/>
            <p:nvPr/>
          </p:nvCxnSpPr>
          <p:spPr>
            <a:xfrm>
              <a:off x="2169994" y="1487606"/>
              <a:ext cx="0" cy="1221314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556443" y="964386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A</a:t>
              </a:r>
              <a:r>
                <a:rPr lang="en-GB" sz="2800" baseline="-25000" dirty="0"/>
                <a:t>1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19672" y="1771655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/>
                <a:t>A</a:t>
              </a:r>
              <a:r>
                <a:rPr lang="en-GB" sz="3200" baseline="-25000" dirty="0" err="1" smtClean="0"/>
                <a:t>z</a:t>
              </a:r>
              <a:endParaRPr lang="en-GB" sz="3200" baseline="-25000" dirty="0"/>
            </a:p>
          </p:txBody>
        </p:sp>
        <p:cxnSp>
          <p:nvCxnSpPr>
            <p:cNvPr id="50" name="Straight Connector 49"/>
            <p:cNvCxnSpPr/>
            <p:nvPr/>
          </p:nvCxnSpPr>
          <p:spPr>
            <a:xfrm flipV="1">
              <a:off x="2843808" y="1487607"/>
              <a:ext cx="2772308" cy="1361721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2843808" y="2852266"/>
              <a:ext cx="0" cy="2455568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2169994" y="1484784"/>
              <a:ext cx="3026808" cy="12241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5119333" y="1484784"/>
              <a:ext cx="852985" cy="2822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771800" y="3818440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00CC00"/>
                  </a:solidFill>
                </a:rPr>
                <a:t>d</a:t>
              </a:r>
              <a:r>
                <a:rPr lang="en-GB" sz="2800" baseline="-25000" dirty="0" err="1">
                  <a:solidFill>
                    <a:srgbClr val="00CC00"/>
                  </a:solidFill>
                </a:rPr>
                <a:t>z</a:t>
              </a:r>
              <a:endParaRPr lang="en-GB" sz="2800" baseline="-25000" dirty="0">
                <a:solidFill>
                  <a:srgbClr val="00CC00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17149" y="1842513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 smtClean="0">
                  <a:solidFill>
                    <a:srgbClr val="00CC00"/>
                  </a:solidFill>
                </a:rPr>
                <a:t>d</a:t>
              </a:r>
              <a:r>
                <a:rPr lang="en-GB" sz="2800" baseline="-25000" dirty="0" err="1">
                  <a:solidFill>
                    <a:srgbClr val="00CC00"/>
                  </a:solidFill>
                </a:rPr>
                <a:t>r</a:t>
              </a:r>
              <a:endParaRPr lang="en-GB" sz="2800" baseline="-25000" dirty="0">
                <a:solidFill>
                  <a:srgbClr val="00CC00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81447" y="1906857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d</a:t>
              </a:r>
              <a:r>
                <a:rPr lang="en-GB" sz="2800" baseline="-25000" dirty="0"/>
                <a:t>h</a:t>
              </a:r>
            </a:p>
          </p:txBody>
        </p:sp>
        <p:cxnSp>
          <p:nvCxnSpPr>
            <p:cNvPr id="68" name="Straight Connector 67"/>
            <p:cNvCxnSpPr>
              <a:endCxn id="55" idx="0"/>
            </p:cNvCxnSpPr>
            <p:nvPr/>
          </p:nvCxnSpPr>
          <p:spPr>
            <a:xfrm flipH="1">
              <a:off x="5580112" y="1487607"/>
              <a:ext cx="36005" cy="248145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1963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11"/>
          <p:cNvSpPr txBox="1">
            <a:spLocks noChangeArrowheads="1"/>
          </p:cNvSpPr>
          <p:nvPr/>
        </p:nvSpPr>
        <p:spPr bwMode="auto">
          <a:xfrm>
            <a:off x="179388" y="549275"/>
            <a:ext cx="41767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54276" name="Text Box 12"/>
          <p:cNvSpPr txBox="1">
            <a:spLocks noChangeArrowheads="1"/>
          </p:cNvSpPr>
          <p:nvPr/>
        </p:nvSpPr>
        <p:spPr bwMode="auto">
          <a:xfrm>
            <a:off x="202912" y="266506"/>
            <a:ext cx="4175125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dose rate at </a:t>
            </a:r>
            <a:r>
              <a:rPr lang="en-GB" sz="2400" dirty="0" smtClean="0"/>
              <a:t>primary barrier</a:t>
            </a:r>
            <a:endParaRPr lang="en-GB" sz="24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area of wall </a:t>
            </a:r>
            <a:r>
              <a:rPr lang="en-GB" sz="2400" dirty="0" smtClean="0"/>
              <a:t>irradiated (A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)</a:t>
            </a:r>
            <a:endParaRPr lang="en-GB" sz="24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Look up reflection coefficient (~10</a:t>
            </a:r>
            <a:r>
              <a:rPr lang="en-GB" sz="2400" baseline="30000" dirty="0"/>
              <a:t>-2</a:t>
            </a:r>
            <a:r>
              <a:rPr lang="en-GB" sz="2400" dirty="0"/>
              <a:t> m</a:t>
            </a:r>
            <a:r>
              <a:rPr lang="en-GB" sz="2400" baseline="30000" dirty="0"/>
              <a:t>-2</a:t>
            </a:r>
            <a:r>
              <a:rPr lang="en-GB" sz="2400" dirty="0"/>
              <a:t>)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dose rate scattered to 1 m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ISL to give dose rate at </a:t>
            </a:r>
            <a:r>
              <a:rPr lang="en-GB" sz="2400" dirty="0" smtClean="0"/>
              <a:t>inner maze entrance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Look up reflection coefficient </a:t>
            </a:r>
            <a:r>
              <a:rPr lang="en-GB" sz="2400" dirty="0" smtClean="0"/>
              <a:t>(0.5 MeV ~10</a:t>
            </a:r>
            <a:r>
              <a:rPr lang="en-GB" sz="2400" baseline="30000" dirty="0" smtClean="0"/>
              <a:t>-2</a:t>
            </a:r>
            <a:r>
              <a:rPr lang="en-GB" sz="2400" dirty="0" smtClean="0"/>
              <a:t> </a:t>
            </a:r>
            <a:r>
              <a:rPr lang="en-GB" sz="2400" dirty="0"/>
              <a:t>m</a:t>
            </a:r>
            <a:r>
              <a:rPr lang="en-GB" sz="2400" baseline="30000" dirty="0"/>
              <a:t>-2</a:t>
            </a:r>
            <a:r>
              <a:rPr lang="en-GB" sz="2400" dirty="0" smtClean="0"/>
              <a:t>) for </a:t>
            </a:r>
            <a:r>
              <a:rPr lang="en-GB" sz="2400" dirty="0" err="1" smtClean="0"/>
              <a:t>A</a:t>
            </a:r>
            <a:r>
              <a:rPr lang="en-GB" sz="2400" baseline="-25000" dirty="0" err="1" smtClean="0"/>
              <a:t>z</a:t>
            </a:r>
            <a:r>
              <a:rPr lang="en-GB" sz="2400" baseline="-25000" dirty="0" smtClean="0"/>
              <a:t> </a:t>
            </a:r>
            <a:r>
              <a:rPr lang="en-GB" sz="2400" dirty="0" smtClean="0"/>
              <a:t>[cross sectional area of maze projected onto maze wall]</a:t>
            </a:r>
            <a:endParaRPr lang="en-GB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076056" y="4581128"/>
            <a:ext cx="35508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50000"/>
              </a:spcBef>
              <a:buAutoNum type="arabicPeriod" startAt="7"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Calculate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dose rate scattered to 1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m</a:t>
            </a:r>
          </a:p>
          <a:p>
            <a:pPr marL="457200" indent="-457200">
              <a:spcBef>
                <a:spcPct val="50000"/>
              </a:spcBef>
              <a:buAutoNum type="arabicPeriod" startAt="7"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ISL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to give dose rate at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P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4363881" y="260648"/>
            <a:ext cx="4344041" cy="4032448"/>
            <a:chOff x="4363881" y="260648"/>
            <a:chExt cx="4344041" cy="4032448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3881" y="260648"/>
              <a:ext cx="4344041" cy="4032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855483" y="1628800"/>
              <a:ext cx="4411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400" dirty="0" smtClean="0">
                  <a:solidFill>
                    <a:srgbClr val="00CC00"/>
                  </a:solidFill>
                  <a:latin typeface="Calibri"/>
                  <a:cs typeface="Calibri"/>
                </a:rPr>
                <a:t>α</a:t>
              </a:r>
              <a:r>
                <a:rPr lang="en-GB" sz="2400" baseline="-25000" dirty="0" smtClean="0">
                  <a:solidFill>
                    <a:srgbClr val="00CC00"/>
                  </a:solidFill>
                  <a:latin typeface="Calibri"/>
                  <a:cs typeface="Calibri"/>
                </a:rPr>
                <a:t>z</a:t>
              </a:r>
              <a:endParaRPr lang="en-GB" sz="2400" baseline="-25000" dirty="0">
                <a:solidFill>
                  <a:srgbClr val="00CC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752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2054060" y="1637422"/>
                <a:ext cx="6838420" cy="856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200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/>
                          </a:rPr>
                          <m:t>𝑊</m:t>
                        </m:r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𝑧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𝑧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en-GB" sz="3200" i="1">
                                    <a:latin typeface="Cambria Math"/>
                                  </a:rPr>
                                  <m:t>.</m:t>
                                </m:r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GB" sz="3200" i="1">
                                    <a:latin typeface="Cambria Math"/>
                                  </a:rPr>
                                  <m:t>.</m:t>
                                </m:r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𝑧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GB" sz="32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GB" sz="3200" dirty="0" smtClean="0"/>
                  <a:t>    </a:t>
                </a:r>
                <a:r>
                  <a:rPr lang="en-GB" sz="2800" dirty="0" smtClean="0"/>
                  <a:t>  </a:t>
                </a:r>
                <a:r>
                  <a:rPr lang="en-GB" sz="2400" dirty="0" err="1" smtClean="0"/>
                  <a:t>Sv</a:t>
                </a:r>
                <a:r>
                  <a:rPr lang="en-GB" sz="2400" dirty="0" smtClean="0"/>
                  <a:t> week </a:t>
                </a:r>
                <a:r>
                  <a:rPr lang="en-GB" sz="2400" baseline="30000" dirty="0" smtClean="0"/>
                  <a:t>-1</a:t>
                </a:r>
                <a:endParaRPr lang="en-GB" sz="2400" baseline="30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060" y="1637422"/>
                <a:ext cx="6838420" cy="85632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476672"/>
            <a:ext cx="72176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Radiation scattered to the maze door when </a:t>
            </a:r>
          </a:p>
          <a:p>
            <a:r>
              <a:rPr lang="en-GB" sz="2800" dirty="0" smtClean="0">
                <a:solidFill>
                  <a:srgbClr val="FF0000"/>
                </a:solidFill>
              </a:rPr>
              <a:t>the primary beam intercepts the primary barrier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780928"/>
            <a:ext cx="410715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U</a:t>
            </a:r>
            <a:r>
              <a:rPr lang="en-GB" sz="2400" baseline="-25000" dirty="0" smtClean="0"/>
              <a:t>A</a:t>
            </a:r>
            <a:r>
              <a:rPr lang="en-GB" sz="2400" dirty="0" smtClean="0"/>
              <a:t> = use factor for wall A = 0.25</a:t>
            </a:r>
          </a:p>
          <a:p>
            <a:r>
              <a:rPr lang="en-GB" sz="2400" dirty="0" smtClean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endParaRPr lang="en-GB" sz="2400" dirty="0"/>
          </a:p>
          <a:p>
            <a:r>
              <a:rPr lang="el-GR" sz="2400" dirty="0">
                <a:latin typeface="Calibri"/>
                <a:cs typeface="Calibri"/>
              </a:rPr>
              <a:t>α</a:t>
            </a:r>
            <a:r>
              <a:rPr lang="en-GB" sz="2400" baseline="-25000" dirty="0" smtClean="0">
                <a:latin typeface="Calibri"/>
                <a:cs typeface="Calibri"/>
              </a:rPr>
              <a:t>0</a:t>
            </a:r>
            <a:r>
              <a:rPr lang="en-GB" sz="2400" dirty="0" smtClean="0">
                <a:latin typeface="Calibri"/>
                <a:cs typeface="Calibri"/>
              </a:rPr>
              <a:t> = 2.7 x 10</a:t>
            </a:r>
            <a:r>
              <a:rPr lang="en-GB" sz="2400" baseline="30000" dirty="0" smtClean="0">
                <a:latin typeface="Calibri"/>
                <a:cs typeface="Calibri"/>
              </a:rPr>
              <a:t>-3</a:t>
            </a:r>
            <a:r>
              <a:rPr lang="en-GB" sz="2400" dirty="0" smtClean="0">
                <a:latin typeface="Calibri"/>
                <a:cs typeface="Calibri"/>
              </a:rPr>
              <a:t> (75°; 6 MV)</a:t>
            </a:r>
          </a:p>
          <a:p>
            <a:r>
              <a:rPr lang="en-GB" sz="2400" dirty="0" smtClean="0"/>
              <a:t>A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 </a:t>
            </a:r>
            <a:r>
              <a:rPr lang="en-GB" sz="2400" dirty="0"/>
              <a:t>= 1.6 x 1.6 = 2.6 m</a:t>
            </a:r>
            <a:r>
              <a:rPr lang="en-GB" sz="2400" baseline="30000" dirty="0"/>
              <a:t>2</a:t>
            </a:r>
          </a:p>
          <a:p>
            <a:r>
              <a:rPr lang="el-GR" sz="2400" dirty="0" smtClean="0">
                <a:cs typeface="Calibri"/>
              </a:rPr>
              <a:t>α</a:t>
            </a:r>
            <a:r>
              <a:rPr lang="en-GB" sz="2400" baseline="-25000" dirty="0" smtClean="0">
                <a:cs typeface="Calibri"/>
              </a:rPr>
              <a:t>z</a:t>
            </a:r>
            <a:r>
              <a:rPr lang="en-GB" sz="2400" dirty="0" smtClean="0">
                <a:cs typeface="Calibri"/>
              </a:rPr>
              <a:t> </a:t>
            </a:r>
            <a:r>
              <a:rPr lang="en-GB" sz="2400" dirty="0">
                <a:cs typeface="Calibri"/>
              </a:rPr>
              <a:t>= </a:t>
            </a:r>
            <a:r>
              <a:rPr lang="en-GB" sz="2400" dirty="0" smtClean="0">
                <a:cs typeface="Calibri"/>
              </a:rPr>
              <a:t>13 x </a:t>
            </a:r>
            <a:r>
              <a:rPr lang="en-GB" sz="2400" dirty="0">
                <a:cs typeface="Calibri"/>
              </a:rPr>
              <a:t>10</a:t>
            </a:r>
            <a:r>
              <a:rPr lang="en-GB" sz="2400" baseline="30000" dirty="0">
                <a:cs typeface="Calibri"/>
              </a:rPr>
              <a:t>-3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(60°; 0.5 MeV)</a:t>
            </a:r>
            <a:endParaRPr lang="en-GB" sz="2400" dirty="0"/>
          </a:p>
          <a:p>
            <a:r>
              <a:rPr lang="en-GB" sz="2400" dirty="0" err="1" smtClean="0"/>
              <a:t>A</a:t>
            </a:r>
            <a:r>
              <a:rPr lang="en-GB" sz="2400" baseline="-25000" dirty="0" err="1" smtClean="0"/>
              <a:t>z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6 m</a:t>
            </a:r>
            <a:r>
              <a:rPr lang="en-GB" sz="2400" baseline="30000" dirty="0" smtClean="0"/>
              <a:t>2</a:t>
            </a:r>
            <a:endParaRPr lang="en-GB" sz="2400" dirty="0"/>
          </a:p>
          <a:p>
            <a:r>
              <a:rPr lang="en-GB" sz="2400" dirty="0"/>
              <a:t>d</a:t>
            </a:r>
            <a:r>
              <a:rPr lang="en-GB" sz="2400" baseline="-25000" dirty="0" smtClean="0"/>
              <a:t>h</a:t>
            </a:r>
            <a:r>
              <a:rPr lang="en-GB" sz="2400" dirty="0" smtClean="0"/>
              <a:t>= 4 m</a:t>
            </a:r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r</a:t>
            </a:r>
            <a:r>
              <a:rPr lang="en-GB" sz="2400" dirty="0" smtClean="0"/>
              <a:t>= 6 m</a:t>
            </a:r>
            <a:endParaRPr lang="en-GB" sz="2400" dirty="0"/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z</a:t>
            </a:r>
            <a:r>
              <a:rPr lang="en-GB" sz="2400" dirty="0" smtClean="0"/>
              <a:t>= 5.5 m</a:t>
            </a:r>
            <a:endParaRPr lang="en-GB" sz="2400" dirty="0"/>
          </a:p>
          <a:p>
            <a:endParaRPr lang="en-GB" sz="2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078750" y="4001383"/>
            <a:ext cx="371851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err="1" smtClean="0"/>
              <a:t>H</a:t>
            </a:r>
            <a:r>
              <a:rPr lang="en-GB" sz="2800" baseline="-25000" dirty="0" err="1" smtClean="0"/>
              <a:t>s</a:t>
            </a:r>
            <a:r>
              <a:rPr lang="en-GB" sz="2800" dirty="0" smtClean="0"/>
              <a:t> = 4.6 </a:t>
            </a:r>
            <a:r>
              <a:rPr lang="en-GB" sz="2800" dirty="0">
                <a:cs typeface="Calibri"/>
              </a:rPr>
              <a:t>x </a:t>
            </a:r>
            <a:r>
              <a:rPr lang="en-GB" sz="2800" dirty="0" smtClean="0">
                <a:cs typeface="Calibri"/>
              </a:rPr>
              <a:t>10</a:t>
            </a:r>
            <a:r>
              <a:rPr lang="en-GB" sz="2800" baseline="30000" dirty="0" smtClean="0">
                <a:cs typeface="Calibri"/>
              </a:rPr>
              <a:t>-6</a:t>
            </a:r>
            <a:r>
              <a:rPr lang="en-GB" sz="2800" dirty="0" smtClean="0">
                <a:cs typeface="Calibri"/>
              </a:rPr>
              <a:t> 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r>
              <a:rPr lang="en-GB" sz="2800" dirty="0" smtClean="0"/>
              <a:t>     = 4.6 </a:t>
            </a:r>
            <a:r>
              <a:rPr lang="el-GR" sz="2800" dirty="0" smtClean="0">
                <a:latin typeface="Calibri"/>
                <a:cs typeface="Calibri"/>
              </a:rPr>
              <a:t>μ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84810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654208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 dirty="0" smtClean="0">
                <a:solidFill>
                  <a:srgbClr val="FF0000"/>
                </a:solidFill>
              </a:rPr>
              <a:t>Scattered leakage and patient scatter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grpSp>
          <p:nvGrpSpPr>
            <p:cNvPr id="33" name="Group 32"/>
            <p:cNvGrpSpPr/>
            <p:nvPr/>
          </p:nvGrpSpPr>
          <p:grpSpPr>
            <a:xfrm>
              <a:off x="1520133" y="620689"/>
              <a:ext cx="6005505" cy="5609234"/>
              <a:chOff x="1520133" y="620689"/>
              <a:chExt cx="6005505" cy="5609234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520133" y="908720"/>
                <a:ext cx="60041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20133" y="908720"/>
                <a:ext cx="1" cy="43924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0134" y="5304896"/>
                <a:ext cx="64807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V="1">
                <a:off x="2168205" y="1484784"/>
                <a:ext cx="1" cy="38201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168206" y="1484784"/>
                <a:ext cx="46085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776717" y="1484784"/>
                <a:ext cx="1" cy="32403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7525638" y="908720"/>
                <a:ext cx="0" cy="43961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3347864" y="5304896"/>
                <a:ext cx="41764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3851920" y="4725144"/>
                <a:ext cx="29247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V="1">
                <a:off x="3347864" y="2708920"/>
                <a:ext cx="0" cy="25959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347864" y="2708920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3851920" y="2708920"/>
                <a:ext cx="0" cy="201622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Isosceles Triangle 53"/>
              <p:cNvSpPr/>
              <p:nvPr/>
            </p:nvSpPr>
            <p:spPr>
              <a:xfrm>
                <a:off x="5004048" y="3061571"/>
                <a:ext cx="1152128" cy="316835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Isosceles Triangle 54"/>
              <p:cNvSpPr/>
              <p:nvPr/>
            </p:nvSpPr>
            <p:spPr>
              <a:xfrm rot="10800000">
                <a:off x="5004048" y="620689"/>
                <a:ext cx="1152128" cy="334837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031578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Rectangle 56"/>
              <p:cNvSpPr/>
              <p:nvPr/>
            </p:nvSpPr>
            <p:spPr>
              <a:xfrm rot="5400000">
                <a:off x="5845905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4716016" y="908720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824028" y="4725144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 rot="5400000">
                <a:off x="5393798" y="2950647"/>
                <a:ext cx="319545" cy="1043986"/>
                <a:chOff x="323528" y="1681198"/>
                <a:chExt cx="432048" cy="2007128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370547" y="1681198"/>
                  <a:ext cx="311547" cy="39699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323528" y="1988840"/>
                  <a:ext cx="432048" cy="107273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398428" y="2902705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566793" y="2894809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13" name="Straight Connector 12"/>
              <p:cNvCxnSpPr/>
              <p:nvPr/>
            </p:nvCxnSpPr>
            <p:spPr>
              <a:xfrm flipV="1">
                <a:off x="2169994" y="1487606"/>
                <a:ext cx="1705970" cy="38136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771800" y="1487606"/>
                <a:ext cx="2844316" cy="200518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2771800" y="1487606"/>
                <a:ext cx="0" cy="381729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2169994" y="1487606"/>
                <a:ext cx="1705970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/>
              <p:cNvSpPr txBox="1"/>
              <p:nvPr/>
            </p:nvSpPr>
            <p:spPr>
              <a:xfrm>
                <a:off x="2627784" y="5304896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P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196802" y="964386"/>
                <a:ext cx="121140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 smtClean="0">
                    <a:solidFill>
                      <a:schemeClr val="bg1"/>
                    </a:solidFill>
                  </a:rPr>
                  <a:t>A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 </a:t>
                </a:r>
                <a:r>
                  <a:rPr lang="en-GB" sz="2800" dirty="0">
                    <a:solidFill>
                      <a:schemeClr val="bg1"/>
                    </a:solidFill>
                  </a:rPr>
                  <a:t>; </a:t>
                </a:r>
                <a:r>
                  <a:rPr lang="el-GR" sz="2800" dirty="0" smtClean="0">
                    <a:solidFill>
                      <a:schemeClr val="bg1"/>
                    </a:solidFill>
                    <a:latin typeface="Calibri"/>
                    <a:cs typeface="Calibri"/>
                  </a:rPr>
                  <a:t>α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  <a:p>
                <a:endParaRPr lang="en-GB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2564852" y="2062589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FF0000"/>
                  </a:solidFill>
                </a:rPr>
                <a:t>•</a:t>
              </a: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2169994" y="1487606"/>
            <a:ext cx="0" cy="1221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556443" y="964386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</a:t>
            </a:r>
            <a:r>
              <a:rPr lang="en-GB" sz="2800" baseline="-25000" dirty="0"/>
              <a:t>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19672" y="1771655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A</a:t>
            </a:r>
            <a:r>
              <a:rPr lang="en-GB" sz="3200" baseline="-25000" dirty="0" err="1" smtClean="0"/>
              <a:t>z</a:t>
            </a:r>
            <a:endParaRPr lang="en-GB" sz="3200" baseline="-25000" dirty="0"/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2169994" y="1484784"/>
            <a:ext cx="3026808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119333" y="1484784"/>
            <a:ext cx="852985" cy="282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02146" y="222858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d</a:t>
            </a:r>
            <a:r>
              <a:rPr lang="en-GB" sz="2800" baseline="-25000" dirty="0" err="1" smtClean="0">
                <a:solidFill>
                  <a:srgbClr val="FF0000"/>
                </a:solidFill>
              </a:rPr>
              <a:t>sec</a:t>
            </a:r>
            <a:endParaRPr lang="en-GB" sz="2800" baseline="-25000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60003" y="2951366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d</a:t>
            </a:r>
            <a:r>
              <a:rPr lang="en-GB" sz="2800" baseline="-25000" dirty="0" err="1" smtClean="0">
                <a:solidFill>
                  <a:srgbClr val="FF0000"/>
                </a:solidFill>
              </a:rPr>
              <a:t>zz</a:t>
            </a:r>
            <a:endParaRPr lang="en-GB" sz="2800" baseline="-250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81447" y="190685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d</a:t>
            </a:r>
            <a:r>
              <a:rPr lang="en-GB" sz="2800" baseline="-25000" dirty="0"/>
              <a:t>h</a:t>
            </a:r>
          </a:p>
        </p:txBody>
      </p:sp>
      <p:cxnSp>
        <p:nvCxnSpPr>
          <p:cNvPr id="68" name="Straight Connector 67"/>
          <p:cNvCxnSpPr>
            <a:endCxn id="55" idx="0"/>
          </p:cNvCxnSpPr>
          <p:nvPr/>
        </p:nvCxnSpPr>
        <p:spPr>
          <a:xfrm flipH="1">
            <a:off x="5580112" y="1487607"/>
            <a:ext cx="36005" cy="24814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616116" y="3448150"/>
            <a:ext cx="0" cy="5587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664413" y="366433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d</a:t>
            </a:r>
            <a:r>
              <a:rPr lang="en-GB" sz="2800" baseline="-25000" dirty="0" err="1" smtClean="0">
                <a:solidFill>
                  <a:srgbClr val="FF0000"/>
                </a:solidFill>
              </a:rPr>
              <a:t>sca</a:t>
            </a:r>
            <a:endParaRPr lang="en-GB" sz="280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185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Text Box 11"/>
          <p:cNvSpPr txBox="1">
            <a:spLocks noChangeArrowheads="1"/>
          </p:cNvSpPr>
          <p:nvPr/>
        </p:nvSpPr>
        <p:spPr bwMode="auto">
          <a:xfrm>
            <a:off x="250825" y="476250"/>
            <a:ext cx="417512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dose rate at </a:t>
            </a:r>
            <a:r>
              <a:rPr lang="en-GB" sz="2400" dirty="0" smtClean="0"/>
              <a:t>A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 (patient or leakage coefficient, output </a:t>
            </a:r>
            <a:r>
              <a:rPr lang="en-GB" sz="2400" dirty="0"/>
              <a:t>at </a:t>
            </a:r>
            <a:r>
              <a:rPr lang="en-GB" sz="2400" dirty="0" err="1"/>
              <a:t>isocentre</a:t>
            </a:r>
            <a:r>
              <a:rPr lang="en-GB" sz="2400" dirty="0"/>
              <a:t>, distance, </a:t>
            </a:r>
            <a:r>
              <a:rPr lang="en-GB" sz="2400" dirty="0" smtClean="0"/>
              <a:t>ISL)</a:t>
            </a:r>
            <a:endParaRPr lang="en-GB" sz="24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area of wall irradiated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Look up reflection coefficient </a:t>
            </a:r>
            <a:r>
              <a:rPr lang="en-GB" sz="2400" dirty="0" smtClean="0"/>
              <a:t>for leakage or patient scatter</a:t>
            </a:r>
            <a:endParaRPr lang="en-GB" sz="24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Calculate dose rate scattered to 1 m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GB" sz="2400" dirty="0"/>
              <a:t>ISL to give dose rate at door, P</a:t>
            </a:r>
            <a:endParaRPr lang="en-US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8429" y="321552"/>
            <a:ext cx="4588719" cy="425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60131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2054060" y="1637422"/>
                <a:ext cx="6838420" cy="904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200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𝐿𝑆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/>
                          </a:rPr>
                          <m:t>𝑊</m:t>
                        </m:r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 . 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𝑇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 .  </m:t>
                            </m:r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𝑠𝑒𝑐</m:t>
                                    </m:r>
                                  </m:sub>
                                </m:sSub>
                                <m:r>
                                  <a:rPr lang="en-GB" sz="3200" i="1">
                                    <a:latin typeface="Cambria Math"/>
                                  </a:rPr>
                                  <m:t>.</m:t>
                                </m:r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𝑧𝑧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GB" sz="32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GB" sz="3200" dirty="0" smtClean="0"/>
                  <a:t>    </a:t>
                </a:r>
                <a:r>
                  <a:rPr lang="en-GB" sz="2800" dirty="0" smtClean="0"/>
                  <a:t>  </a:t>
                </a:r>
                <a:r>
                  <a:rPr lang="en-GB" sz="2400" dirty="0" err="1" smtClean="0"/>
                  <a:t>Sv</a:t>
                </a:r>
                <a:r>
                  <a:rPr lang="en-GB" sz="2400" dirty="0" smtClean="0"/>
                  <a:t> week </a:t>
                </a:r>
                <a:r>
                  <a:rPr lang="en-GB" sz="2400" baseline="30000" dirty="0" smtClean="0"/>
                  <a:t>-1</a:t>
                </a:r>
                <a:endParaRPr lang="en-GB" sz="2400" baseline="30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060" y="1637422"/>
                <a:ext cx="6838420" cy="90460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476672"/>
            <a:ext cx="6152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Head leakage scattered to the maze door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780928"/>
            <a:ext cx="631262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U</a:t>
            </a:r>
            <a:r>
              <a:rPr lang="en-GB" sz="2400" baseline="-25000" dirty="0" smtClean="0"/>
              <a:t>A</a:t>
            </a:r>
            <a:r>
              <a:rPr lang="en-GB" sz="2400" dirty="0" smtClean="0"/>
              <a:t> = use factor for wall A = 0.5</a:t>
            </a:r>
          </a:p>
          <a:p>
            <a:r>
              <a:rPr lang="en-GB" sz="2400" dirty="0" smtClean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endParaRPr lang="en-GB" sz="2400" dirty="0"/>
          </a:p>
          <a:p>
            <a:r>
              <a:rPr lang="el-GR" sz="2400" dirty="0" smtClean="0">
                <a:latin typeface="Calibri"/>
                <a:cs typeface="Calibri"/>
              </a:rPr>
              <a:t>α</a:t>
            </a:r>
            <a:r>
              <a:rPr lang="en-GB" sz="2400" baseline="-25000" dirty="0" smtClean="0">
                <a:latin typeface="Calibri"/>
                <a:cs typeface="Calibri"/>
              </a:rPr>
              <a:t>1</a:t>
            </a:r>
            <a:r>
              <a:rPr lang="en-GB" sz="2400" dirty="0" smtClean="0">
                <a:latin typeface="Calibri"/>
                <a:cs typeface="Calibri"/>
              </a:rPr>
              <a:t> = 6.4 x 10</a:t>
            </a:r>
            <a:r>
              <a:rPr lang="en-GB" sz="2400" baseline="30000" dirty="0" smtClean="0">
                <a:latin typeface="Calibri"/>
                <a:cs typeface="Calibri"/>
              </a:rPr>
              <a:t>-3</a:t>
            </a:r>
            <a:r>
              <a:rPr lang="en-GB" sz="2400" dirty="0" smtClean="0">
                <a:latin typeface="Calibri"/>
                <a:cs typeface="Calibri"/>
              </a:rPr>
              <a:t> (45° </a:t>
            </a:r>
            <a:r>
              <a:rPr lang="en-GB" sz="2400" dirty="0">
                <a:cs typeface="Calibri"/>
              </a:rPr>
              <a:t>incidence, 0</a:t>
            </a:r>
            <a:r>
              <a:rPr lang="en-GB" sz="2400" dirty="0" smtClean="0">
                <a:cs typeface="Calibri"/>
              </a:rPr>
              <a:t>° reflection</a:t>
            </a:r>
            <a:r>
              <a:rPr lang="en-GB" sz="2400" dirty="0" smtClean="0">
                <a:latin typeface="Calibri"/>
                <a:cs typeface="Calibri"/>
              </a:rPr>
              <a:t>; 6 MV)</a:t>
            </a:r>
          </a:p>
          <a:p>
            <a:r>
              <a:rPr lang="en-GB" sz="2400" dirty="0" smtClean="0"/>
              <a:t>L</a:t>
            </a:r>
            <a:r>
              <a:rPr lang="en-GB" sz="2400" baseline="-25000" dirty="0" smtClean="0"/>
              <a:t>f</a:t>
            </a:r>
            <a:r>
              <a:rPr lang="en-GB" sz="2400" dirty="0" smtClean="0"/>
              <a:t> = head leakage ratio @ 1m =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-3 </a:t>
            </a:r>
          </a:p>
          <a:p>
            <a:r>
              <a:rPr lang="en-GB" sz="2400" dirty="0" smtClean="0"/>
              <a:t>A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10 m</a:t>
            </a:r>
            <a:r>
              <a:rPr lang="en-GB" sz="2400" baseline="30000" dirty="0" smtClean="0"/>
              <a:t>2</a:t>
            </a:r>
            <a:endParaRPr lang="en-GB" sz="2400" dirty="0"/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sec</a:t>
            </a:r>
            <a:r>
              <a:rPr lang="en-GB" sz="2400" dirty="0" smtClean="0"/>
              <a:t>= 6 m</a:t>
            </a:r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zz</a:t>
            </a:r>
            <a:r>
              <a:rPr lang="en-GB" sz="2400" dirty="0" smtClean="0"/>
              <a:t>= 8.5 m</a:t>
            </a:r>
            <a:endParaRPr lang="en-GB" sz="2400" dirty="0"/>
          </a:p>
          <a:p>
            <a:endParaRPr lang="en-GB" sz="2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173962" y="5157192"/>
            <a:ext cx="383714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H</a:t>
            </a:r>
            <a:r>
              <a:rPr lang="en-GB" sz="2800" baseline="-25000" dirty="0" smtClean="0"/>
              <a:t>LS</a:t>
            </a:r>
            <a:r>
              <a:rPr lang="en-GB" sz="2800" dirty="0" smtClean="0"/>
              <a:t> = 7.4 </a:t>
            </a:r>
            <a:r>
              <a:rPr lang="en-GB" sz="2800" dirty="0">
                <a:cs typeface="Calibri"/>
              </a:rPr>
              <a:t>x </a:t>
            </a:r>
            <a:r>
              <a:rPr lang="en-GB" sz="2800" dirty="0" smtClean="0">
                <a:cs typeface="Calibri"/>
              </a:rPr>
              <a:t>10</a:t>
            </a:r>
            <a:r>
              <a:rPr lang="en-GB" sz="2800" baseline="30000" dirty="0" smtClean="0">
                <a:cs typeface="Calibri"/>
              </a:rPr>
              <a:t>-6</a:t>
            </a:r>
            <a:r>
              <a:rPr lang="en-GB" sz="2800" dirty="0" smtClean="0">
                <a:cs typeface="Calibri"/>
              </a:rPr>
              <a:t> 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r>
              <a:rPr lang="en-GB" sz="2800" dirty="0" smtClean="0"/>
              <a:t>     = 7.4 </a:t>
            </a:r>
            <a:r>
              <a:rPr lang="el-GR" sz="2800" dirty="0" smtClean="0">
                <a:latin typeface="Calibri"/>
                <a:cs typeface="Calibri"/>
              </a:rPr>
              <a:t>μ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16974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937802" y="1268759"/>
                <a:ext cx="7306606" cy="1450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200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𝑝𝑠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200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l-GR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3200" i="1">
                                <a:latin typeface="Cambria Math"/>
                              </a:rPr>
                              <m:t>α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𝑝𝑎𝑡</m:t>
                            </m:r>
                          </m:sub>
                        </m:sSub>
                        <m:d>
                          <m:d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∅</m:t>
                            </m:r>
                          </m:e>
                        </m:d>
                        <m:r>
                          <a:rPr lang="en-GB" sz="3200" b="0" i="1" smtClean="0">
                            <a:latin typeface="Cambria Math"/>
                            <a:ea typeface="Cambria Math"/>
                          </a:rPr>
                          <m:t> .  </m:t>
                        </m:r>
                        <m:r>
                          <a:rPr lang="en-GB" sz="3200" b="0" i="1" smtClean="0">
                            <a:latin typeface="Cambria Math"/>
                          </a:rPr>
                          <m:t>𝑊</m:t>
                        </m:r>
                        <m:r>
                          <a:rPr lang="en-GB" sz="3200" b="0" i="1" smtClean="0">
                            <a:latin typeface="Cambria Math"/>
                          </a:rPr>
                          <m:t> .  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 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𝑇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 .  </m:t>
                            </m:r>
                            <m:d>
                              <m:dPr>
                                <m:ctrlPr>
                                  <a:rPr lang="en-GB" sz="32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GB" sz="32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num>
                                  <m:den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400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GB" sz="3200" b="0" i="1" smtClean="0">
                                <a:latin typeface="Cambria Math"/>
                              </a:rPr>
                              <m:t>.  </m:t>
                            </m:r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  <a:ea typeface="Cambria Math"/>
                              </a:rPr>
                              <m:t>1 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lang="en-GB" sz="32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3200" b="0" i="1" smtClean="0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en-GB" sz="3200" b="0" i="1" smtClean="0">
                                            <a:latin typeface="Cambria Math"/>
                                          </a:rPr>
                                          <m:t>𝑠𝑐𝑎</m:t>
                                        </m:r>
                                        <m:r>
                                          <a:rPr lang="en-GB" sz="3200" b="0" i="1" smtClean="0">
                                            <a:latin typeface="Cambria Math"/>
                                          </a:rPr>
                                          <m:t> </m:t>
                                        </m:r>
                                      </m:sub>
                                    </m:s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.  </m:t>
                                    </m:r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𝑠𝑒𝑐</m:t>
                                    </m:r>
                                  </m:sub>
                                </m:sSub>
                                <m:r>
                                  <a:rPr lang="en-GB" sz="3200" b="0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GB" sz="3200" i="1">
                                    <a:latin typeface="Cambria Math"/>
                                  </a:rPr>
                                  <m:t>.</m:t>
                                </m:r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𝑧𝑧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GB" sz="32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GB" sz="3200" dirty="0" smtClean="0"/>
                  <a:t>    </a:t>
                </a:r>
                <a:r>
                  <a:rPr lang="en-GB" sz="2800" dirty="0" smtClean="0"/>
                  <a:t>  </a:t>
                </a:r>
                <a:r>
                  <a:rPr lang="en-GB" sz="2400" dirty="0" err="1" smtClean="0"/>
                  <a:t>Sv</a:t>
                </a:r>
                <a:r>
                  <a:rPr lang="en-GB" sz="2400" dirty="0" smtClean="0"/>
                  <a:t> week </a:t>
                </a:r>
                <a:r>
                  <a:rPr lang="en-GB" sz="2400" baseline="30000" dirty="0" smtClean="0"/>
                  <a:t>-1</a:t>
                </a:r>
                <a:endParaRPr lang="en-GB" sz="2400" baseline="30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802" y="1268759"/>
                <a:ext cx="7306606" cy="145007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336" b="-840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476672"/>
            <a:ext cx="8063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Patient scattered radiation scattered to the maze door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780928"/>
            <a:ext cx="685604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U</a:t>
            </a:r>
            <a:r>
              <a:rPr lang="en-GB" sz="2400" baseline="-25000" dirty="0" smtClean="0"/>
              <a:t>A</a:t>
            </a:r>
            <a:r>
              <a:rPr lang="en-GB" sz="2400" dirty="0" smtClean="0"/>
              <a:t> = use factor for wall A = 0.25</a:t>
            </a:r>
          </a:p>
          <a:p>
            <a:r>
              <a:rPr lang="en-GB" sz="2400" dirty="0" smtClean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endParaRPr lang="en-GB" sz="2400" dirty="0"/>
          </a:p>
          <a:p>
            <a:r>
              <a:rPr lang="el-GR" sz="2400" dirty="0" smtClean="0">
                <a:latin typeface="Calibri"/>
                <a:cs typeface="Calibri"/>
              </a:rPr>
              <a:t>α</a:t>
            </a:r>
            <a:r>
              <a:rPr lang="en-GB" sz="2400" baseline="-25000" dirty="0" smtClean="0">
                <a:latin typeface="Calibri"/>
                <a:cs typeface="Calibri"/>
              </a:rPr>
              <a:t>1</a:t>
            </a:r>
            <a:r>
              <a:rPr lang="en-GB" sz="2400" dirty="0" smtClean="0">
                <a:latin typeface="Calibri"/>
                <a:cs typeface="Calibri"/>
              </a:rPr>
              <a:t> = 22.0 x 10</a:t>
            </a:r>
            <a:r>
              <a:rPr lang="en-GB" sz="2400" baseline="30000" dirty="0" smtClean="0">
                <a:latin typeface="Calibri"/>
                <a:cs typeface="Calibri"/>
              </a:rPr>
              <a:t>-3</a:t>
            </a:r>
            <a:r>
              <a:rPr lang="en-GB" sz="2400" dirty="0" smtClean="0">
                <a:latin typeface="Calibri"/>
                <a:cs typeface="Calibri"/>
              </a:rPr>
              <a:t> (45° </a:t>
            </a:r>
            <a:r>
              <a:rPr lang="en-GB" sz="2400" dirty="0">
                <a:cs typeface="Calibri"/>
              </a:rPr>
              <a:t>incidence, 0</a:t>
            </a:r>
            <a:r>
              <a:rPr lang="en-GB" sz="2400" dirty="0" smtClean="0">
                <a:cs typeface="Calibri"/>
              </a:rPr>
              <a:t>° reflection</a:t>
            </a:r>
            <a:r>
              <a:rPr lang="en-GB" sz="2400" dirty="0" smtClean="0">
                <a:latin typeface="Calibri"/>
                <a:cs typeface="Calibri"/>
              </a:rPr>
              <a:t>; 0.5 MeV)</a:t>
            </a:r>
          </a:p>
          <a:p>
            <a:r>
              <a:rPr lang="en-GB" sz="2400" dirty="0" smtClean="0"/>
              <a:t>A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10 m</a:t>
            </a:r>
            <a:r>
              <a:rPr lang="en-GB" sz="2400" baseline="30000" dirty="0" smtClean="0"/>
              <a:t>2</a:t>
            </a:r>
            <a:endParaRPr lang="en-GB" sz="2400" dirty="0"/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sec</a:t>
            </a:r>
            <a:r>
              <a:rPr lang="en-GB" sz="2400" dirty="0" smtClean="0"/>
              <a:t>= 6 m</a:t>
            </a:r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zz</a:t>
            </a:r>
            <a:r>
              <a:rPr lang="en-GB" sz="2400" dirty="0" smtClean="0"/>
              <a:t>= 8.5 m</a:t>
            </a:r>
          </a:p>
          <a:p>
            <a:r>
              <a:rPr lang="en-GB" sz="2400" dirty="0" err="1" smtClean="0"/>
              <a:t>d</a:t>
            </a:r>
            <a:r>
              <a:rPr lang="en-GB" sz="2400" baseline="-25000" dirty="0" err="1" smtClean="0"/>
              <a:t>sca</a:t>
            </a:r>
            <a:r>
              <a:rPr lang="en-GB" sz="2400" dirty="0" smtClean="0"/>
              <a:t>= 1 m</a:t>
            </a:r>
          </a:p>
          <a:p>
            <a:r>
              <a:rPr lang="en-GB" sz="2400" dirty="0" smtClean="0"/>
              <a:t>F = (40 x 40) cm</a:t>
            </a:r>
            <a:r>
              <a:rPr lang="en-GB" sz="2400" baseline="30000" dirty="0" smtClean="0"/>
              <a:t>2</a:t>
            </a:r>
            <a:r>
              <a:rPr lang="en-GB" sz="2400" dirty="0" smtClean="0"/>
              <a:t> </a:t>
            </a:r>
            <a:endParaRPr lang="en-GB" sz="2400" dirty="0"/>
          </a:p>
          <a:p>
            <a:r>
              <a:rPr lang="el-GR" sz="2400" dirty="0" smtClean="0">
                <a:cs typeface="Calibri"/>
              </a:rPr>
              <a:t>α</a:t>
            </a:r>
            <a:r>
              <a:rPr lang="en-GB" sz="2400" baseline="-25000" dirty="0" smtClean="0">
                <a:cs typeface="Calibri"/>
              </a:rPr>
              <a:t>pat</a:t>
            </a:r>
            <a:r>
              <a:rPr lang="en-GB" sz="2400" dirty="0" smtClean="0">
                <a:cs typeface="Calibri"/>
              </a:rPr>
              <a:t> </a:t>
            </a:r>
            <a:r>
              <a:rPr lang="en-GB" sz="2400" dirty="0">
                <a:cs typeface="Calibri"/>
              </a:rPr>
              <a:t>= </a:t>
            </a:r>
            <a:r>
              <a:rPr lang="en-GB" sz="2400" dirty="0" smtClean="0">
                <a:cs typeface="Calibri"/>
              </a:rPr>
              <a:t>1.39 </a:t>
            </a:r>
            <a:r>
              <a:rPr lang="en-GB" sz="2400" dirty="0">
                <a:cs typeface="Calibri"/>
              </a:rPr>
              <a:t>x 10</a:t>
            </a:r>
            <a:r>
              <a:rPr lang="en-GB" sz="2400" baseline="30000" dirty="0">
                <a:cs typeface="Calibri"/>
              </a:rPr>
              <a:t>-3</a:t>
            </a:r>
            <a:r>
              <a:rPr lang="en-GB" sz="2400" dirty="0">
                <a:cs typeface="Calibri"/>
              </a:rPr>
              <a:t> (45° </a:t>
            </a:r>
            <a:r>
              <a:rPr lang="en-GB" sz="2400" dirty="0" smtClean="0">
                <a:cs typeface="Calibri"/>
              </a:rPr>
              <a:t>incidence; </a:t>
            </a:r>
            <a:r>
              <a:rPr lang="en-GB" sz="2400" dirty="0">
                <a:cs typeface="Calibri"/>
              </a:rPr>
              <a:t>6 MV)</a:t>
            </a:r>
            <a:endParaRPr lang="en-GB" sz="2400" dirty="0"/>
          </a:p>
          <a:p>
            <a:endParaRPr lang="en-GB" sz="2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086528" y="4149080"/>
            <a:ext cx="37510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err="1" smtClean="0"/>
              <a:t>H</a:t>
            </a:r>
            <a:r>
              <a:rPr lang="en-GB" sz="2800" baseline="-25000" dirty="0" err="1" smtClean="0"/>
              <a:t>ps</a:t>
            </a:r>
            <a:r>
              <a:rPr lang="en-GB" sz="2800" dirty="0" smtClean="0"/>
              <a:t> = 70 </a:t>
            </a:r>
            <a:r>
              <a:rPr lang="en-GB" sz="2800" dirty="0">
                <a:cs typeface="Calibri"/>
              </a:rPr>
              <a:t>x </a:t>
            </a:r>
            <a:r>
              <a:rPr lang="en-GB" sz="2800" dirty="0" smtClean="0">
                <a:cs typeface="Calibri"/>
              </a:rPr>
              <a:t>10</a:t>
            </a:r>
            <a:r>
              <a:rPr lang="en-GB" sz="2800" baseline="30000" dirty="0" smtClean="0">
                <a:cs typeface="Calibri"/>
              </a:rPr>
              <a:t>-6</a:t>
            </a:r>
            <a:r>
              <a:rPr lang="en-GB" sz="2800" dirty="0" smtClean="0">
                <a:cs typeface="Calibri"/>
              </a:rPr>
              <a:t> 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r>
              <a:rPr lang="en-GB" sz="2800" dirty="0" smtClean="0"/>
              <a:t>     = 70 </a:t>
            </a:r>
            <a:r>
              <a:rPr lang="el-GR" sz="2800" dirty="0" smtClean="0">
                <a:latin typeface="Calibri"/>
                <a:cs typeface="Calibri"/>
              </a:rPr>
              <a:t>μ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7410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7190154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Leakage transmitted through maze wall</a:t>
            </a:r>
            <a:endParaRPr lang="en-US" sz="2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1" cy="43924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4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004048" y="3061571"/>
              <a:ext cx="1152128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004048" y="620689"/>
              <a:ext cx="1152128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031578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845905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716016" y="908720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4028" y="4725144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9" name="Group 8"/>
            <p:cNvGrpSpPr/>
            <p:nvPr/>
          </p:nvGrpSpPr>
          <p:grpSpPr>
            <a:xfrm rot="5400000">
              <a:off x="5393798" y="2950647"/>
              <a:ext cx="319545" cy="1043986"/>
              <a:chOff x="323528" y="1681198"/>
              <a:chExt cx="432048" cy="2007128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70547" y="1681198"/>
                <a:ext cx="311547" cy="39699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23528" y="1988840"/>
                <a:ext cx="432048" cy="107273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8428" y="2902705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66793" y="2894809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 flipV="1">
              <a:off x="2169994" y="1487606"/>
              <a:ext cx="1705970" cy="38136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169994" y="1487606"/>
              <a:ext cx="1705970" cy="0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627784" y="5304896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P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196802" y="964386"/>
              <a:ext cx="12114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A</a:t>
              </a:r>
              <a:r>
                <a:rPr lang="en-GB" sz="2800" baseline="-25000" dirty="0" smtClean="0">
                  <a:solidFill>
                    <a:schemeClr val="bg1"/>
                  </a:solidFill>
                </a:rPr>
                <a:t>0 </a:t>
              </a:r>
              <a:r>
                <a:rPr lang="en-GB" sz="2800" dirty="0">
                  <a:solidFill>
                    <a:schemeClr val="bg1"/>
                  </a:solidFill>
                </a:rPr>
                <a:t>; </a:t>
              </a:r>
              <a:r>
                <a:rPr lang="el-GR" sz="2800" dirty="0" smtClean="0">
                  <a:solidFill>
                    <a:schemeClr val="bg1"/>
                  </a:solidFill>
                  <a:latin typeface="Calibri"/>
                  <a:cs typeface="Calibri"/>
                </a:rPr>
                <a:t>α</a:t>
              </a:r>
              <a:r>
                <a:rPr lang="en-GB" sz="2800" baseline="-25000" dirty="0" smtClean="0">
                  <a:solidFill>
                    <a:schemeClr val="bg1"/>
                  </a:solidFill>
                </a:rPr>
                <a:t>0</a:t>
              </a:r>
              <a:endParaRPr lang="en-GB" sz="2800" baseline="-25000" dirty="0">
                <a:solidFill>
                  <a:schemeClr val="bg1"/>
                </a:solidFill>
              </a:endParaRPr>
            </a:p>
            <a:p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2169994" y="1487606"/>
            <a:ext cx="0" cy="1221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556443" y="964386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</a:t>
            </a:r>
            <a:r>
              <a:rPr lang="en-GB" sz="2800" baseline="-25000" dirty="0"/>
              <a:t>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19672" y="1771655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A</a:t>
            </a:r>
            <a:r>
              <a:rPr lang="en-GB" sz="3200" baseline="-25000" dirty="0" err="1" smtClean="0"/>
              <a:t>z</a:t>
            </a:r>
            <a:endParaRPr lang="en-GB" sz="3200" baseline="-25000" dirty="0"/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2169994" y="1484784"/>
            <a:ext cx="3026808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119333" y="1484784"/>
            <a:ext cx="852985" cy="282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581447" y="190685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d</a:t>
            </a:r>
            <a:r>
              <a:rPr lang="en-GB" sz="2800" baseline="-25000" dirty="0"/>
              <a:t>h</a:t>
            </a:r>
          </a:p>
        </p:txBody>
      </p:sp>
      <p:cxnSp>
        <p:nvCxnSpPr>
          <p:cNvPr id="68" name="Straight Connector 67"/>
          <p:cNvCxnSpPr>
            <a:endCxn id="55" idx="0"/>
          </p:cNvCxnSpPr>
          <p:nvPr/>
        </p:nvCxnSpPr>
        <p:spPr>
          <a:xfrm flipH="1">
            <a:off x="5580112" y="1487607"/>
            <a:ext cx="36005" cy="24814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44" idx="0"/>
          </p:cNvCxnSpPr>
          <p:nvPr/>
        </p:nvCxnSpPr>
        <p:spPr>
          <a:xfrm flipH="1">
            <a:off x="2771800" y="3861048"/>
            <a:ext cx="2809647" cy="144384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522230" y="4201924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en-GB" sz="2800" baseline="-25000" dirty="0" err="1">
                <a:solidFill>
                  <a:schemeClr val="accent1">
                    <a:lumMod val="75000"/>
                  </a:schemeClr>
                </a:solidFill>
              </a:rPr>
              <a:t>L</a:t>
            </a:r>
            <a:endParaRPr lang="en-GB" sz="2800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75778" y="4806955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solidFill>
                  <a:schemeClr val="accent1">
                    <a:lumMod val="75000"/>
                  </a:schemeClr>
                </a:solidFill>
              </a:rPr>
              <a:t>x</a:t>
            </a:r>
            <a:r>
              <a:rPr lang="en-GB" sz="2800" baseline="-25000" dirty="0" err="1" smtClean="0">
                <a:solidFill>
                  <a:schemeClr val="accent1">
                    <a:lumMod val="75000"/>
                  </a:schemeClr>
                </a:solidFill>
              </a:rPr>
              <a:t>eff</a:t>
            </a:r>
            <a:endParaRPr lang="en-GB" sz="2800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5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g;base64,/9j/4AAQSkZJRgABAQAAAQABAAD/2wCEAAkGBhQSERQUEhQWFBUVFxQUFRUWFxcWFhUVFxQVFBUXGBUaHCYeFxokGRQUHy8gIycpLCwsFR4xNTAqNSYrLCkBCQoKDgwOFw8PGikcHRwpKSwsLCkpKSkpLCksKSkpLCwpLCwsKSksLCkpKSwpKSkpLCksKSkpKSwpKSksLCksKf/AABEIAMkA+wMBIgACEQEDEQH/xAAcAAACAwEBAQEAAAAAAAAAAAAEBQIDBgcBAAj/xABKEAACAAMFBAYGBggEBQUBAAABAgADEQQFEiExQVFhcQYTMoGRoSJCkrHB0QcjUmJy8BQVM3OCorLhQ2PC8RYlNDVTJIOTo7MX/8QAGQEAAwEBAQAAAAAAAAAAAAAAAAECAwQF/8QAKBEAAgICAgIBAgcBAAAAAAAAAAECERIhAzFBURMiQgRhcYGR0eFS/9oADAMBAAIRAxEAPwDtNlkdWioNFVVHcAPhFtY8j6AD2sfVjyPoAPaxEr3co9j4wAVNXgfI+P8AaBJ0zeCOeniKiDmgCb6R+6Mj94/ZHDf4b4pCBWWuZ0ByH2iNp4Dzgedxzgqco/2ygObXfXn8xAMBtKg1DLWquAakAFqAEDQEZwPedy4TjQFa55ejTMg1I5cs4LmnePiIH6obAO6kBVgUkkr6WZzFaUqAaA04x8TruGpOQEXWmaEFWy3D1m+QhHbraXzYhVGdK0A4k/Exm5eENI9tV45YZeQ2nQnkPVELZiA5EVrspWDZFhmPmiFstuh2CmynOGP/AA+UWoY4iSoKAgK5ILBnqoC57idwhvia3LRD5V9uzIzrnWtZZMtuBy8I9l3jPk9tesX7S694090bGZc4mEzG0K51Z/QOGq1oKFqbKjyzWTrlcdnPSg31yFDpqCOEYdFqafYNYr7lzMg2e0HJvAwzsFpCUqpIGhWldKaEinie6MzabvlvqACDSq5EEajLbmPGIoZ8rst1q7mybubb5xam12Vo1VrnhwAoIyGbEVHcKjxMDBAAAMgMoVWa/VJwt6Dbny8NhhojiNE7CjzP8/KKzK3H5eHygikeFYYA2PfkfI8j8I9K74uKViHVkaabj8Ds8xAIVz7vY5DPj/YxQt1MdcvD+8PVlg6Hu2+A151pFbDdCoQDJsIUV/sK/GLS3f5D5+UW9X/udY96mGBUCeXLL+/nHlIvEr4xISYYHYI+j6PoRB9H0fR9AB9Hxj6KZ0w6LqduxRvPwG3xgArnzSaqMqUxEbNtBTb7q13RQzjQUyyA3CPbXPEqWTRiFzNM2OeZ461J3VOyFs+9lJoqmb6MxiUKsAEKg5mgNQ2WewxQBExoGmGK5FtWZXCSCpoynUbqg1FDsIyO+PWffTLU7ufyhN0MpmD+28wDbLaE0oz+S895yETtVs1w5DaxyJH+kRnbdeAoRLIqNpFVJ3AVFdm3blEpS5NRQ21HsKlWN5zE6nax2fncId2Lo9LFMQDb6nxFNKcIz9nvOYjGqoK0NZRwMRQV9CYuWzLF6uzOHUrpDLy9JkP+YCp9psm7iY6uLgl2jHk5V5HFn6MyUzkjqD/lUUd8sgofZrxi8ll7ay51NCPq5gpnkCSpz+8vKFU6/wAJQN6RYeiq5u3FVUVI46DaRHsq0zHpiHVLtVGrNb8UzMS+SVO5xpFy4JedmXyrwG3n0lTJELCYaVl0pMG0H0qIBl2sVDvhSbomTjWacjWqSywLZf4k0kM2uargBpni1LYCUqFJaAIdVIBBO0n7RO0mpMUiVhFJTNKpnRaFa/gaoHcBEfAJ8mwIXbgl9WkpQAMlNAmWqjKgrXflUUhfO6JYvSUqgOoqTSuehAFBkKA1z1jQLaZvrKH3lPRPejGh9o8oEmXpLDFanrMvqQpEwfwGhGR1NBxhfF4ZcZVtMyd4dGnGTIJi7wDoNtCAwhOLteX+xcgfYf0l7jqI6BNV3BBHVKddGmEZVqT6CZcGyrnA9qsck1Iqx1YkksTTXETwjPk4Uto1hyt9mMl3yUNJyGX97tIeTDSGkq0KwBBFDoQdeUeTaAsCpoORB4UrnTlA8u4kerSWMs7ShqP4k/2jLGSNVJMPpu8/lHxk78/zugOlok9tOsX7crM96aiC7FeMuYMqE58CKjaIaGVdYpoNdCO/Sh2Rd1e8V4+t/fvoeMGSxkKGtAADXEQBoBu8o9/R/wAn+3zhkgjWPKozG8bDsqNVPOKzLH9tT4QxWWwzBI5Ze7Zwi6XIVu0MJ+0o9E/iQac18IdCFQlbh4/IfOJiznf5L8QffDg3YRsyOhGYPIxP9X/nKHQG3j6BesYbYhMvDAKuUUE4QWOGppWldNAYyUrCg2PoDW2k6LUb1Kv7jFU68QNajgQV94ihBs2dTTMnQfE8BFBNOJ2nefhAYtVc6gk7QfIcIg1phhQS7QIbOtSwUAkEFgMJIOtSNe+Pv0iPDPEKyqA50xJYJAALZ5UxNxr8TCS8r1CCrmg9VFzJ7tvMw/mWRHJLCh55nidkLrfcknUg1I7WGumQBYUz5xm7b2UjD2q/J0xiMClNiK1G4Yg4ox7wOEWSr1QD60NL/HLmFeeJQU840f6iDNhXEGpiAIBqKV100ptrFM643TYeYqP7R0LmxWKS/gylxtu7f8lUgy6B2mAKxFKCuPFsUL2jwAghpbs2FaS5daVqHmNwAzVO/EctBC6bdoJqVFdK0oaHUYlodkV2ayPKNZbutK5VDrmScwaMcyT2siTvjph+KbdPo55cFDmzWSzyThVjKYkCoxKZh2VY1Dmp211yhxJcYaqRMG9jhPtLl/LGYn3k7D6xVcjQ5rQ78LVA7mhOl5zlVwV6shlKt2pTKKkVXtFtNuRCkV2VPkf2tP8AeiVD2mjo8q0Ie2hQbWVg45+jXzAi6XNkuPqWM7ZVSuCvF9PZqY5narwoS3WdfLWiyyXxBHFK0lnPP0NTWucUv0wmpXSawpVmLtMQEAilBiFammYGWukcz5pXVP8Ab/f7LUEdOn2RmBrNy2y1qg3Zv2j/ACjhAM1gq4BLUr9mgK+WUcvs3Tm1MWws00jNUYB2NWoaGoZRkduwEamGVjvS2Tc5oWU2Wjsx9kbdPWjWPLH7tfr/AIS4S+01s6yufSRzL3KcTr4HQfhIhBb71mI2BqTP3Zqc/tJ6veYvkyJs3J3eZ90k09hKE/xEwzkdFnIoQJa7moo9hfjB89PSL+G1tmbe0TH2LL5+m/sqcI72PKISrDRgwxF61Uk1IP3USig8hWNrI6MSxqS38q+Az84b2K7MA9BVHFRn84ynOU+2aQ44x6M7dEq1mmJAy75h6tu6gJ8VMM7f0es079ooDfbTJx/ENe+sPDZgSuEVpXEGBaoypQggA1Gp3nLdf+g1OSheH9h84yo0MtZrkMtcNWcVOFmArQ6AlciRvgpbBTXLnGml2Om092Qi1JCjQDnSCxGWmWOgrhY7clPx+ED2W0SiwUzpKsxoEaYocncFYg17o0nSCSWsloVci0mcARkQTLYCh2GOS9Afo6lTLBZbWjBJ7S5jPjq8qaOsmDDNlgglcIWudMtIpMNnW7LdmHUnPUZUPMaHwi8WNfsj3fCJWRh1aZBfRXIZAeiMhwifWjf74jIChhCLpVZ5kySiy0LnrasFzOHAwrTaKkRxmzdJnBAV2UkgCjYczlrUAd8P0v8At6KGrOK7/wBqvj6QMZx1tFuI2mSJksenKmIRtKuvmQPKLLNf8xR6M56V0xYgM9KZjxhLZ/pLtI9dT/CB/TSCv/6OW/ayZUzmAf6w0afL7JwY4fpFMwKzdWxLzFOJAKhUlNqKGtXPjEx0jI/w/YmMPJgwhN/xXZHAD2bCASRgNACwAJojLsVdmyJfrCwP602XXv8Aeje+DOA8WPpfSBDqXX8SqwHepB8oJmW5lYggEgkVBpoaRnJcuQ1MFqXUZMoGQOnb17oczpoZmK5gsxFM8iSYznJfaOKfkLF7DaCPOLFvgbx7vfClopcxnmy6NALz3HL87IpN9oDm2ffGfPhE1c7TXnn74rIKNALQkz7LeH+8Qa7ZbbxyPzhXJnEbvd7oNk2ymzwh2gJzejwIJDU5/wBqwE/RxvVocgdxodDQ0O0bIbyLYTpXwPwi9bVXaPjFbZOjA330N6ztyxUbcOvPQ98Jbu6KUmMJiOVAFFJbBqdP9466Ju+Pls6k1wgn8Iill4Yqj6MXZLlYiiJRdyig+UO7t6OBc5ikgEDRmFSCdFFSMtldRGmlWQmDZViA1hqPsTYvWxYPRFFH3KD4Ral21/vDNZQGgiFotaS+26r+IgV5b4dklCXf3coISzgQvmdIpQ7Id+S0Hi+EQJM6ROeyirxYlz7Ip74Vjofx8YzD2+a2sxhwQBPOhYe1Bt3qWlISSx9LNiWOTsBmak5ARLlQUNjaVG0d2fuiBtY2AnyihZUWrJiHNlUfOxcEEAAgg7TQikZix9C5lllqljn1REZFl2lQ4FRQ4ZssKy1OeYYbgI1qpEsMOLkSyuVJCgDcAPAUiVInSPqQYBZ+KVvCYPXbxrFqXs42g81HygQSidkfGWRsjor8hWxmnSB9oU+I+MXp0kO1fA/2hHH0S4x9DyZok6SrtDDwPxi9OkSHaRzB+EZaPRE4RKzZsEvtD/iDvy98FSbx+y3gflGLkWOY/YRm/Cpb3CGNl6JWyYQJdktDE6UkzPfhpE/EvY8zZSr8njSa4/iJHgY0NzybznhTJQTVbRz1RXvYMMPI58Ij0K+gycGlzbdN6sKyv+jpSYWoQcMxq4AMqEDFltEdrkSFlJQZAeA4ADIDgInBIeRjbq6E2o52mZIThKDufFiAPODJvRqQms5yeAUD3GGV4XgdK90JZk4mLUEQ2yRu2UNC55kfARH9EXYT5GKus415Zx7j4Hwi8Y+icmRt93lpdEIZsSmlcByxA0Jy2jbAuC0oCKTsgaDKaNNaZwaJndzyi1jiGE1pwJUjiGGYPKHSSpBfsq/WTIxBC65VUqfIiGlhtpdSRQUNNcQ7IO0VGsYq/rytliAdZzzJBIGJgpKE6LMFNugYZHgcoBkfSpNHaSW3JSpPsn4RlKa6qi1FnTGvR02A+IgROlE1+yqL4sfgPKMTJ+lBZjBDZzU5VVxQZV0K8I0FxsJhEZZNlVQ/S0zH7THuy8hSB7dJOJKDY/vSHVmkKBv5AxXbmUFScIADdpgmpXfyikmTaM9PsUxgAj9XvOBXJG4YshzIMRl9HMXbmz5nAzTLX2ZAlg99YvvTpVKkjJpTncsxTTdX/aKP+PLIAPrJhO1UljI7qnLwiugobyLsoAAKAAADgMhDO7pFJYG4t/W0Yud9JEr1JE5/xOE8hAcz6Sp1KS7PLUbMTM3upCtBTOk5QFa79s8okTJyKRquKpHcM45pP6dW5tGRPwoPec4TW222ic2KZNLGlK0XTdpBkgxZ28zwBXZvJAHiTAFq6S2aX258pf4wT4COKtZGbtMx5kxEXUN0Gf5BidWtX0k2FP8AGL8ERv8AVSFzfS3Za5JPPHCvzjngu4R9+gCFkx4owlnupjsj2fdLDZGilT1ESeeCI9KiKMFarJThAZWNjeFjVozlrsZETKKJAKR076I7jkFXtE1BMcPglhgGVKKrFsJyLHEMzpTLWOaMsdR+iOd9ROXdNB9pAP8ARGE1SGjsdgvHIAEgbgaDwhxKtFRrWMrYJZyjR2MZVMYFhmKgqYT3jeRJoItvG20FBCN3NeJhgSeZXifz4CJS5K0xOSByOExZKlKqdY/Z2Da7fKF1rtjTDU7NFGgG4CGIKe2qOwteJyio25uHhAYaPsUPIMUGC2bwDHqYT2ThO46GA8cSDQ7FQaCCGV1BBBV0YVDKciCNoMcx6V9Fv0SaMFTJmVMonMrTtS2O1lqKHaCDrWnR5c2tAdfVb4Hh+eXl5XaLVImSCcJYVlsafVzVrgbPZXI8GMRNZIqLo5Td0qkxTxPuMaqz3xPlA9TMZK7qH36bc4xd3mYLQqzGaoZlZCFFGAYEEADQjyjUIYxqjRhE28bTM7donNwxsB4CKP0CutTzJPvgiXBCQCBUu4boISwCKhapzzXlWeQJplhC7NNWWox4sIzBJ7B0EFrdd4tsskscWmzD5KoilALPUsQ3RZ+hx4Oi9tbt21E4SrOPe7H3RM9BSf2lttbfhZJY/lWKwFaINZxFZkwquWT1VrtUkM7JLmFVLsWbIDVjqYeEQmqKB+qiJSL2EVtCApZYrIixorMAjBS50TM6AEmRIzY9UxLZlpgKcwMSmGBoTAEm2fOOo/RLdZSzzJrCgmzPR4rLBUn2mYfwxzpRU5ZnYN52R3C70l2WVJksypQJJTEaY3pmBvJap74w5Xqho0Vk2CGrzsIhRZHz5RbaJ8crKRTaJ1THljkY2z01J3KPn8t0UMfP8nyi+bNwSTvc07vz74YAl42zrGrooyUbhAZMMpTjAihVq1SWKgnlmDlAluGE0IFcjUADWu4DdFKLq/Am1dAxakVTLSBqaQtvS8SKqhzGp3HdzjNWmQGNSSG+2CQ3jtiL2WkbVp2IUVqHLPkQfOlO+PKTT642ZheXPLWMjdl50bAXq4FdxIB2jSuY01rWNZYbTiENMTRcTNoOxxyYeArDWTOrQ9x5jQ+HuiN3WTrAxHq02V2ViqVMzOVKgGm4jP5xTTqyE0216Mj0tusLb1mAZTh1h/HhZJniQG/jgdRSNR0mkYhJb7Mxh3PLJ96CM5MShjGRsuiUtoLkmAUMFyWiRBfRon9ItxGoSzU5hbQR5xFekE9i2bKBowQANlX7PPwiFwzKPeZGRWTKNd1JNpMZuw3nVFBriAFcyAaIakkmlMQXnlzjqhLGPVmbipPbHKdImmTTLFofGPVxFamlSARkSBshvcKv1/pszfVsaMxO1c6ExzRZqGeWK4azG2ascRpxjY9AXrbGG6S4pSgH7Onxi1ztwaaQS/CxTyUn+hCw/wDcbf8AvT7hDowmsQ/5lb/3x/pWHRjll2albRU0XNFLxAyh4qJix4qIhknLFnxProDV4mGj1DEIeZlFdY8iWGEAx6PyQ1qkKdDNl15BgT7o6VfD4rXd6HZNnzjrmZctSugpXU57jHNejsylrkH/ADF88vjHUurUzUmFFLKGAbaowkZZ5VxGvOMeR1JMqtGlsc3KJzXgCxTcoJxRzFI92+P584ov+fMCDqlDuAKKSBXOh1I2cYtrnELU1T3QhoX3pNm9QRJcJOA9FsiAagnUHYCK02wvsFsnpImTLW+NkDvsPoqpahIyrlsh0EB1hf0ispax2lVGZkzaAb8BNIuMmliS0rsxPRV3mSJ0xjU9dVjvZ1DN5++C50NbouQ2W7sMwUmTPrXB1VmoFU8QoUHjWFDmJ5KydFroS3i2C02dxtYKeWJUP8sw+Aje3Rr3Rh7XI6y12eWPVIZuAxCYf5ZY9oR0S6bLthpaRDewO97kecyFZsyVgr2CaMCQcwCMxTI566Q2s0k9aGLtTCEwZYQRWrV1JNQO6CSKCKpRzEDbaoaIX0fqB+JD5EfGM5NEPb+mUlKN7qPBWPwhCxjKRa6KgIvlNFVIslCIAuuM53r+4l//AIWmMdclxLLQPnMOQNSAgGHOgNannllGvuI0a9OEiWf/AKLTCS7r2XqSMwVlirUBOLOtABQ0y3RpKTUaXk04oKTdq6FSWdXoG9VmZsOWYxLRV0GZ8hGo6A/9a2eRlTSBSm2WPhGRt16SxOGFqAu9WpkASaVrsz14cctT9HttSZbjhpXqJgqCDUApT+qHFta8F8uNOidkP/Mrf++PuWHJaEchv+Z2/wDfH3CHBaFLsxPWaKmMfMYrYxIEHismJsYhAI44HixHgZItWPTswCFeJibFKiLEWGMJkTsLKw1UhvZOL4R1mTPrmpyOfccxHIQc46hcEo/o0gnUyk/pFPKkYcy6ZSNDYZmUMZbQmsmRhnJrHKyi9jFcw1iTRUTAMsk7YnhiqS2cWu0USzDdN7wtiuVCKZWTS2loXZhtxgzBQjgCIwszpHMBoZuEjIgy1Uj2gY65fMsTFwkVrxoQNKgjOvygHoVd8qzNP6yjvMKqpmgN9WFJKgsCKFjU76DdDtBs5ldPSJ5NpD1D9aKEuASCTsIpSpC9wjp9z9LAyUKCo+ySK9xBhtbOhl3T83sstTrilVktXfWWQPEQuf6MEXOy2ybL+7OVLQvKowMPOHkKgqZf8sj1l31FfdE7JeUpjlMXkTQ+BpCG1dEbxl6JItI/yZplPT8E4AE8AYR2i0vZ2/8AVSJ9n4zJTYO51BBhaGnRrukU30pAGhaYd/ZSn+owtaM9eV7I0kGVMVjiXsMKjI1yGYhXL6QTl/xCfxUb3isZyjspPRtRFiCMpI6VP6yK3Kq/MQys/SiWe0rLyow+B8oih2Nbkvyz2e02sWlsCzVkBcSO6MFWarg4VIpRxrvhvJslyTdP0IVyoH6g+yGT3RnWvKyufSdK7n9E+LCkWfqKRMFQqkb1II8o0yEaVfo0uyaPq0Of/itMxv8AWwi+5fo8s9inGdJ64MUaXSYystGKk+oGr6I2xiJnQyQTUDCd41iUu4p0v9ja58vgs2YB4VpFKfixYlsr/ulv/en3LDgmE10XPMlzZkybMMxphqzMasTvJ26Q4jOT2UeExBjEmMQaJAgTEIkYjABxhTFimISJTt2EZuQJ90M7N0Ztj9mzTeZRlHi1BHoZoxBVMWqYc2b6Obe2qKn4pie5STDWy/RDaD+0tEtOCh3PmFEL5EOmZQtHXrmshlyUUkn0UyPq0lS1wjPQFSeZMIbL9DsgU62fNffhVUy26lo1dnkkCjGpqxrzYkDuBA7oznPIpInLXMQzUikBSUzEMTLyjFjKqxS2WXhFhMVTdIQzwtE+tqICmTiIGe1VqAdcjy4Q0wLG9Il9+Q/Ds+ffAc5YJe0AjLwgZpkDEEWZZgUFDQZ7SK/CCUveYvaHiP8AUItulvQ7z8NSK/zCkGNLU6gZ8lryYVU+USxkLP0h3kj+YeMM7NfmWRqDrhPwhLPuhK/ZPH0f5hkfGAp12Ouh8fmIQDm39H7vtNeus0ksdWwdU9fxy8J8TCO3/Q/ZXqZE+fIJ0BK2iWO5qNT+Ix8LbMTWtPaHzi6T0iUUqQpyrRtOEOwoy1u+iW2y6mU1ntA2BXMmYf4ZgweDQgt902izV/SLNPkgeu0stL/+RKqY67ZukNcg6twNK+UHyL8pvH4TUQ7FR+f5k9XIwMGy2HPXdrHiArmKqd4qDHc7xuew2r9tZ5Ewn1igSZ7aYW84ztv+ieytnImz7OdgxCdL9l6N/NFJoVMx9lvWcoFJjaDtels+9WGK9IXUVmYAN7Hq/MmkEy/ontZfD+sJYlfbEsibyw0H9ceH6DjXFMtDT/w0QnvasH0hsXzunsrsy0M2YclRCWBO7Fh9wMaRHJCllKEgEo2TKSASpG8ad0eWPozKsxMuXZ3UEem7Blov2mm1DNnmArZboWpcd+SR9VaZdqQaLMYPUcpy+5oik+h7XYzJiBhLP6T2yR/1l15bXlCYg51TEkXXb0tstoxBFno6qXKnA4oGVT6VVPrDWFix2MTEYjLm4gCNvzp8I9iRmilSgNMuAyi9VEBibHvXGNhh60iWMQsnTGwnCc9ldOUBKlobVsPeB/TFxgn5SM5SrxY9tFoAU1y2V0GeUBiB7Pdxqcb4gRRlIqGByINecVZyWCMSZZIEtyalSchLcnwVjroc6FlJJaTsabfaoZWftCG7SvRhPZx6Q5w8bsRICuesCTJkMZq1hPetpSUKzHVBsxECvKuvIQqGga1T8vdzhTaU3Hx2naTCa8enMgGkvHNz9VaA97U90JLT0ynt2JSpxYlj8BFYNgaGdaJgNA3uOUWybS9KsSBvOQ8TGFn3vaW7U1gNy0TzUQwuy/hRlmylmtgYLMzLocJCswNQQDQ1yOW2E+NlUzqNyz/qlNa5sQdRkaZGvDYV5w0WYN9N+48TlpxZSOMciuq/Z0nssRvpmp5qcjz1jWXd03U5TlK/fl1IrvZNQeIqd0XLhkutmakbMOQNwO6lD3ElD3Eco+VtgyO5fRPfLbI90A2S3q6l5bK6nIshr3MKE14MGPKCBNBHCtBpSu7CThJ4KwPARgWSdA2RAJ4eg3snI9xjPX3Y1rQjxqh/PKNASdNaerm1OaN6a90JL1fPLyfL2WzEJ9AKpNlReyoHGmftNDi63ZsQBJojMKknSh15VhTi/Ovmcoc9GqGaQdqMNuhFMjEx7GWi2kdoRdJvKmjEcK/AxKfdzrqtRvXPy1EAvLBixDdL1bbQ+Ri+Xew4rGdwEaEj3R717DUVgsDVy71J0YMIV390paVhSWFDt6RZswqVpUDSva13aQpFqHL874XXrKZ2DZkDCNTTIk7NeXnDsDeXlfUiSCXcLkWAU4mK61AFTSm0xjL2vmXOqZUlVxAfWFUExlyelVFQCQpzJ0hUsjGGFCFNRU0FdQaDl74eXd0flmWhYFtaCpAAzUDI1OW/WH2BiLP0/kVoVmAbGoprxK1y84Yr0vsh/wAYDmsyv9Maa3dFrPMFHkSzlQUQKQBkACtCIRzPozshJOGYOAmZDxBPnDxRP1GppHoEKZ3SeWOyrNzoo+J8oEm9Jph7Kqvix+A8o0wZL5Io0YEWDWmh3bfCMbNvWc2sxuQ9Efy0iqRNKsGBowNQeIh/GS+VG9RYsm2ZXUq4DKQQQcwQdQYHu62CagcciNzDUfnYRB6RmzVCRJhszqk5qyiQJc5jpulzWO37LntaHPtPLZf1nly6vNQbhWpPBQM2PAVMezJKsCrAMDkQwBBG4g6xTZLjs8o4pUmVLbektFPiBWJAXhrRaOzWzSvtMAbQ44IarKHFqn7ogiy3JKlHEi+mdZjVeYecxqt3VpDImIGADJdI+hMufV5dJc3UmnoTD94DQ/eHeDCOy/Rox/bTlX7stS59pqAeBjo7LFZSKU2irMpZegNlTVDNO+YxI9laL5Q0a65fVmWJahCKFAoVSN1BSGxSINKgsRz+9egpFWszf+3MP9L/AAb2oy86S0tirq0txqrChpv4jiKiOyNZ4Dt90S5y4ZqBxsqMwd6sM1PEERpHka7JcUcts1uZGDqWVho6nC1N1RqOByjTXb0zbScofYXSivT70vsuOGXIxTfHQR5YLWdsa/8AjcgOPwtkr8sjzjJl6MRmrA0INQQeNcx3xp9E+yNo6vY7ySYv1bBwNm1ectiCv8JXkYWXzbc8yeWZ/qTEPOMJZ7yZCDmCNCMjHt89J5tAVmCu2qqSOWUYy4P+WUp+zSTbTQYmKov2nIHx+IgGz9OpdnmY5VZzCozqqGooc8iefv0OAtdteYauzMd7Enw3RBJsEOFLvYnO+j9J3Pe62iRKnICBMUMAdQdCK7aEEV4RC97UiCrymf7wFAOcwaecZf6NLzD2CWuIFpbTEIGoBcstfaPhGtSdE6vZa6Mt+sAT2aDZQ1p37YtWap0I9xh1arqlTNVwn7Seie8aHvEWWG65UvsirfabNu7YO4Q5YNaFsQNLhbbbuWYaEsAGqQDTFlShpsjbz7GjarnvGR8te+A0uOWGqSW3A5Dvpr5RnRQksVgZ8kGmVdg5n4Q6mWhJSha1IFKDWvHdnB4UAUAAA0AyA7oFn3fLb1aHeuXuyjSGN/UTK/AltF4uTkcI3D4k6xH9ZTPu+z/eDp1yn1WrwOXmPlAbXZM+wfEfOO1fE14OV/IvZlsMe0iwQwuL9sIyZIFZrvmP2EZhvAy8dIZ2fovNPaKpzOI+Ay842czZEVjJ8jOhcSFd1XQJNaOzYqVBoFy0NN+u3bDRYksWLGbdmiVaRERYYmIlCQyiPKRfHxhAUUj7DBBjyEMHKx5hgoxGACjq4qaVB0eGABHbLtLZqa8D8DCC87hlz/RmJVhkGGUxeR3cDUcI2xittTyEZuNO0Wn4OSXn0HtEkFkHXS9aKKzFG9pYzPNa8hGNvN1Jy3cI/RI1Ecf6Qf8AfW/ej+iOqM3WzGSozN29G586hVcKn1myHdtPcI1l1dBpaUM2s07jknsjM957o1r/ALRovSIybDFH1g+rUKnoqNFGSjkBkIZybfvyhekXrCKQ2SaDoaxMTIBsmsHxJR8JsSE2PIkIYj7FHxiUvWFfR3Sd+9f+popK0IYGPqxaY8iRn//Z"/>
          <p:cNvSpPr>
            <a:spLocks noChangeAspect="1" noChangeArrowheads="1"/>
          </p:cNvSpPr>
          <p:nvPr/>
        </p:nvSpPr>
        <p:spPr bwMode="auto">
          <a:xfrm>
            <a:off x="69850" y="-927100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298825"/>
            <a:ext cx="3671888" cy="334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03213" y="5621338"/>
            <a:ext cx="3743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dirty="0"/>
              <a:t>Source: tomoknife.com; </a:t>
            </a:r>
            <a:r>
              <a:rPr lang="en-GB" dirty="0" err="1"/>
              <a:t>Accuray</a:t>
            </a:r>
            <a:r>
              <a:rPr lang="en-GB" dirty="0"/>
              <a:t>®</a:t>
            </a:r>
          </a:p>
        </p:txBody>
      </p:sp>
      <p:sp>
        <p:nvSpPr>
          <p:cNvPr id="11270" name="TextBox 8"/>
          <p:cNvSpPr txBox="1">
            <a:spLocks noChangeArrowheads="1"/>
          </p:cNvSpPr>
          <p:nvPr/>
        </p:nvSpPr>
        <p:spPr bwMode="auto">
          <a:xfrm>
            <a:off x="755650" y="443734"/>
            <a:ext cx="56880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3200" dirty="0" err="1">
                <a:latin typeface="Arial" charset="0"/>
                <a:cs typeface="Arial" charset="0"/>
              </a:rPr>
              <a:t>Tomotherapy</a:t>
            </a:r>
            <a:r>
              <a:rPr lang="en-GB" sz="3200" dirty="0">
                <a:latin typeface="Arial" charset="0"/>
                <a:cs typeface="Arial" charset="0"/>
              </a:rPr>
              <a:t> (</a:t>
            </a:r>
            <a:r>
              <a:rPr lang="en-GB" sz="3200" dirty="0" err="1"/>
              <a:t>TomoTherapy</a:t>
            </a:r>
            <a:r>
              <a:rPr lang="en-GB" sz="3200" dirty="0"/>
              <a:t>®)</a:t>
            </a:r>
            <a:endParaRPr lang="en-GB" sz="3200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4316413" cy="34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70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2054060" y="1637422"/>
                <a:ext cx="6838420" cy="88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3200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GB" sz="3200" b="0" i="1" smtClean="0">
                            <a:latin typeface="Cambria Math"/>
                          </a:rPr>
                          <m:t>𝐿𝑇</m:t>
                        </m:r>
                      </m:sub>
                    </m:sSub>
                    <m:r>
                      <a:rPr lang="en-GB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GB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/>
                          </a:rPr>
                          <m:t>𝑊</m:t>
                        </m:r>
                        <m:r>
                          <a:rPr lang="en-GB" sz="3200" b="0" i="1" smtClean="0">
                            <a:latin typeface="Cambria Math"/>
                          </a:rPr>
                          <m:t> .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GB" sz="3200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 .  </m:t>
                        </m:r>
                        <m:sSub>
                          <m:sSub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32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GB" sz="3200" b="0" i="1" smtClean="0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GB" sz="3200" b="0" i="1" smtClean="0">
                            <a:latin typeface="Cambria Math"/>
                          </a:rPr>
                          <m:t> . </m:t>
                        </m:r>
                        <m:r>
                          <a:rPr lang="en-GB" sz="3200" b="0" i="1" smtClean="0">
                            <a:latin typeface="Cambria Math"/>
                          </a:rPr>
                          <m:t>𝑇</m:t>
                        </m:r>
                        <m:r>
                          <a:rPr lang="en-GB" sz="3200" b="0" i="1" smtClean="0">
                            <a:latin typeface="Cambria Math"/>
                          </a:rPr>
                          <m:t> .  </m:t>
                        </m:r>
                        <m:r>
                          <m:rPr>
                            <m:sty m:val="p"/>
                          </m:rPr>
                          <a:rPr lang="el-GR" sz="3200" b="0" i="1" smtClean="0">
                            <a:latin typeface="Cambria Math"/>
                          </a:rPr>
                          <m:t>η</m:t>
                        </m:r>
                      </m:num>
                      <m:den>
                        <m:sSup>
                          <m:sSupPr>
                            <m:ctrlPr>
                              <a:rPr lang="en-GB" sz="32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GB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3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GB" sz="3200" b="0" i="1" smtClean="0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GB" sz="32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GB" sz="3200" dirty="0" smtClean="0"/>
                  <a:t>    </a:t>
                </a:r>
                <a:r>
                  <a:rPr lang="en-GB" sz="2800" dirty="0" smtClean="0"/>
                  <a:t>  </a:t>
                </a:r>
                <a:r>
                  <a:rPr lang="en-GB" sz="2400" dirty="0" err="1" smtClean="0"/>
                  <a:t>Sv</a:t>
                </a:r>
                <a:r>
                  <a:rPr lang="en-GB" sz="2400" dirty="0" smtClean="0"/>
                  <a:t> week </a:t>
                </a:r>
                <a:r>
                  <a:rPr lang="en-GB" sz="2400" baseline="30000" dirty="0" smtClean="0"/>
                  <a:t>-1</a:t>
                </a:r>
                <a:endParaRPr lang="en-GB" sz="2400" baseline="300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060" y="1637422"/>
                <a:ext cx="6838420" cy="88780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476672"/>
            <a:ext cx="5985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L</a:t>
            </a:r>
            <a:r>
              <a:rPr lang="en-GB" sz="2800" dirty="0" smtClean="0">
                <a:solidFill>
                  <a:srgbClr val="FF0000"/>
                </a:solidFill>
              </a:rPr>
              <a:t>eakage transmitted through maze wall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690" y="3068960"/>
            <a:ext cx="458850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U</a:t>
            </a:r>
            <a:r>
              <a:rPr lang="en-GB" sz="2400" baseline="-25000" dirty="0" smtClean="0"/>
              <a:t>A</a:t>
            </a:r>
            <a:r>
              <a:rPr lang="en-GB" sz="2400" dirty="0" smtClean="0"/>
              <a:t> = use factor for wall A = 0.5</a:t>
            </a:r>
          </a:p>
          <a:p>
            <a:r>
              <a:rPr lang="en-GB" sz="2400" dirty="0" smtClean="0"/>
              <a:t>W = 600 </a:t>
            </a:r>
            <a:r>
              <a:rPr lang="en-GB" sz="2400" dirty="0" err="1"/>
              <a:t>Gy</a:t>
            </a:r>
            <a:r>
              <a:rPr lang="en-GB" sz="2400" dirty="0"/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</a:t>
            </a:r>
            <a:endParaRPr lang="en-GB" sz="2400" dirty="0"/>
          </a:p>
          <a:p>
            <a:r>
              <a:rPr lang="en-GB" sz="2400" dirty="0" smtClean="0"/>
              <a:t>L</a:t>
            </a:r>
            <a:r>
              <a:rPr lang="en-GB" sz="2400" baseline="-25000" dirty="0" smtClean="0"/>
              <a:t>f</a:t>
            </a:r>
            <a:r>
              <a:rPr lang="en-GB" sz="2400" dirty="0" smtClean="0"/>
              <a:t> = head leakage ratio @ 1m = </a:t>
            </a:r>
            <a:r>
              <a:rPr lang="en-GB" sz="2400" dirty="0" smtClean="0">
                <a:cs typeface="Calibri"/>
              </a:rPr>
              <a:t>10</a:t>
            </a:r>
            <a:r>
              <a:rPr lang="en-GB" sz="2400" baseline="30000" dirty="0" smtClean="0">
                <a:cs typeface="Calibri"/>
              </a:rPr>
              <a:t>-3 </a:t>
            </a:r>
          </a:p>
          <a:p>
            <a:r>
              <a:rPr lang="en-GB" sz="2400" dirty="0" smtClean="0"/>
              <a:t>A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10 m</a:t>
            </a:r>
            <a:r>
              <a:rPr lang="en-GB" sz="2400" baseline="30000" dirty="0" smtClean="0"/>
              <a:t>2</a:t>
            </a:r>
            <a:endParaRPr lang="en-GB" sz="2400" dirty="0"/>
          </a:p>
          <a:p>
            <a:r>
              <a:rPr lang="en-GB" sz="2400" dirty="0" err="1" smtClean="0"/>
              <a:t>d</a:t>
            </a:r>
            <a:r>
              <a:rPr lang="en-GB" sz="2400" baseline="-25000" dirty="0" err="1"/>
              <a:t>L</a:t>
            </a:r>
            <a:r>
              <a:rPr lang="en-GB" sz="2400" dirty="0" smtClean="0"/>
              <a:t>= 5.5 m</a:t>
            </a:r>
          </a:p>
          <a:p>
            <a:r>
              <a:rPr lang="en-GB" sz="2400" dirty="0" err="1" smtClean="0"/>
              <a:t>x</a:t>
            </a:r>
            <a:r>
              <a:rPr lang="en-GB" sz="2400" baseline="-25000" dirty="0" err="1" smtClean="0"/>
              <a:t>eff</a:t>
            </a:r>
            <a:r>
              <a:rPr lang="en-GB" sz="2400" dirty="0" smtClean="0"/>
              <a:t> = 110 cm</a:t>
            </a:r>
          </a:p>
          <a:p>
            <a:r>
              <a:rPr lang="en-GB" sz="2400" dirty="0" smtClean="0"/>
              <a:t>TVL = 34 cm</a:t>
            </a:r>
          </a:p>
          <a:p>
            <a:r>
              <a:rPr lang="el-GR" sz="2400" dirty="0">
                <a:latin typeface="Calibri"/>
                <a:cs typeface="Calibri"/>
              </a:rPr>
              <a:t>η</a:t>
            </a:r>
            <a:r>
              <a:rPr lang="en-GB" sz="2400" dirty="0" smtClean="0">
                <a:latin typeface="Calibri"/>
                <a:cs typeface="Calibri"/>
              </a:rPr>
              <a:t> = 10 </a:t>
            </a:r>
            <a:r>
              <a:rPr lang="en-GB" sz="2400" baseline="30000" dirty="0" smtClean="0">
                <a:latin typeface="Calibri"/>
                <a:cs typeface="Calibri"/>
              </a:rPr>
              <a:t>– (x eff/TVL) </a:t>
            </a:r>
            <a:r>
              <a:rPr lang="en-GB" sz="2400" dirty="0" smtClean="0">
                <a:latin typeface="Calibri"/>
                <a:cs typeface="Calibri"/>
              </a:rPr>
              <a:t>= 0.58 x </a:t>
            </a:r>
            <a:r>
              <a:rPr lang="en-GB" sz="2400" dirty="0">
                <a:cs typeface="Calibri"/>
              </a:rPr>
              <a:t>10</a:t>
            </a:r>
            <a:r>
              <a:rPr lang="en-GB" sz="2400" baseline="30000" dirty="0">
                <a:cs typeface="Calibri"/>
              </a:rPr>
              <a:t>-3 </a:t>
            </a:r>
            <a:endParaRPr lang="en-GB" sz="2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173962" y="5157192"/>
            <a:ext cx="38260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H</a:t>
            </a:r>
            <a:r>
              <a:rPr lang="en-GB" sz="2800" baseline="-25000" dirty="0" smtClean="0"/>
              <a:t>LT</a:t>
            </a:r>
            <a:r>
              <a:rPr lang="en-GB" sz="2800" dirty="0" smtClean="0"/>
              <a:t> = 5.8 </a:t>
            </a:r>
            <a:r>
              <a:rPr lang="en-GB" sz="2800" dirty="0">
                <a:cs typeface="Calibri"/>
              </a:rPr>
              <a:t>x </a:t>
            </a:r>
            <a:r>
              <a:rPr lang="en-GB" sz="2800" dirty="0" smtClean="0">
                <a:cs typeface="Calibri"/>
              </a:rPr>
              <a:t>10</a:t>
            </a:r>
            <a:r>
              <a:rPr lang="en-GB" sz="2800" baseline="30000" dirty="0" smtClean="0">
                <a:cs typeface="Calibri"/>
              </a:rPr>
              <a:t>-6</a:t>
            </a:r>
            <a:r>
              <a:rPr lang="en-GB" sz="2800" dirty="0" smtClean="0">
                <a:cs typeface="Calibri"/>
              </a:rPr>
              <a:t> 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r>
              <a:rPr lang="en-GB" sz="2800" dirty="0" smtClean="0"/>
              <a:t>     = 5.8 </a:t>
            </a:r>
            <a:r>
              <a:rPr lang="el-GR" sz="2800" dirty="0" smtClean="0">
                <a:latin typeface="Calibri"/>
                <a:cs typeface="Calibri"/>
              </a:rPr>
              <a:t>μ</a:t>
            </a:r>
            <a:r>
              <a:rPr lang="en-GB" sz="2800" dirty="0" err="1"/>
              <a:t>Sv</a:t>
            </a:r>
            <a:r>
              <a:rPr lang="en-GB" sz="2800" dirty="0"/>
              <a:t> week </a:t>
            </a:r>
            <a:r>
              <a:rPr lang="en-GB" sz="2800" baseline="30000" dirty="0"/>
              <a:t>-1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2919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grpSp>
          <p:nvGrpSpPr>
            <p:cNvPr id="33" name="Group 32"/>
            <p:cNvGrpSpPr/>
            <p:nvPr/>
          </p:nvGrpSpPr>
          <p:grpSpPr>
            <a:xfrm>
              <a:off x="1520133" y="620689"/>
              <a:ext cx="6005505" cy="5609234"/>
              <a:chOff x="1520133" y="620689"/>
              <a:chExt cx="6005505" cy="5609234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520133" y="908720"/>
                <a:ext cx="600419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20133" y="908720"/>
                <a:ext cx="1" cy="43924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0134" y="5304896"/>
                <a:ext cx="64807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V="1">
                <a:off x="2168205" y="1484784"/>
                <a:ext cx="1" cy="38201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168206" y="1484784"/>
                <a:ext cx="46085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776717" y="1484784"/>
                <a:ext cx="1" cy="32403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7525638" y="908720"/>
                <a:ext cx="0" cy="43961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3347864" y="5304896"/>
                <a:ext cx="41764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3851920" y="4725144"/>
                <a:ext cx="29247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V="1">
                <a:off x="3347864" y="2708920"/>
                <a:ext cx="0" cy="25959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347864" y="2708920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3851920" y="2708920"/>
                <a:ext cx="0" cy="201622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Isosceles Triangle 53"/>
              <p:cNvSpPr/>
              <p:nvPr/>
            </p:nvSpPr>
            <p:spPr>
              <a:xfrm>
                <a:off x="5004048" y="3061571"/>
                <a:ext cx="1152128" cy="316835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Isosceles Triangle 54"/>
              <p:cNvSpPr/>
              <p:nvPr/>
            </p:nvSpPr>
            <p:spPr>
              <a:xfrm rot="10800000">
                <a:off x="5004048" y="620689"/>
                <a:ext cx="1152128" cy="3348372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031578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Rectangle 56"/>
              <p:cNvSpPr/>
              <p:nvPr/>
            </p:nvSpPr>
            <p:spPr>
              <a:xfrm rot="5400000">
                <a:off x="5845905" y="3212976"/>
                <a:ext cx="1124598" cy="504056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4716016" y="908720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824028" y="4725144"/>
                <a:ext cx="158417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 rot="5400000">
                <a:off x="5393798" y="2950647"/>
                <a:ext cx="319545" cy="1043986"/>
                <a:chOff x="323528" y="1681198"/>
                <a:chExt cx="432048" cy="2007128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370547" y="1681198"/>
                  <a:ext cx="311547" cy="39699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323528" y="1988840"/>
                  <a:ext cx="432048" cy="1072731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398428" y="2902705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566793" y="2894809"/>
                  <a:ext cx="108012" cy="785621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13" name="Straight Connector 12"/>
              <p:cNvCxnSpPr/>
              <p:nvPr/>
            </p:nvCxnSpPr>
            <p:spPr>
              <a:xfrm flipV="1">
                <a:off x="2169994" y="1487606"/>
                <a:ext cx="1705970" cy="38136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771800" y="1487606"/>
                <a:ext cx="2844316" cy="200518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2771800" y="1487606"/>
                <a:ext cx="0" cy="381729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2169994" y="1487606"/>
                <a:ext cx="1705970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/>
              <p:cNvSpPr txBox="1"/>
              <p:nvPr/>
            </p:nvSpPr>
            <p:spPr>
              <a:xfrm>
                <a:off x="2627784" y="5304896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P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196802" y="964386"/>
                <a:ext cx="121140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 smtClean="0">
                    <a:solidFill>
                      <a:schemeClr val="bg1"/>
                    </a:solidFill>
                  </a:rPr>
                  <a:t>A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 </a:t>
                </a:r>
                <a:r>
                  <a:rPr lang="en-GB" sz="2800" dirty="0">
                    <a:solidFill>
                      <a:schemeClr val="bg1"/>
                    </a:solidFill>
                  </a:rPr>
                  <a:t>; </a:t>
                </a:r>
                <a:r>
                  <a:rPr lang="el-GR" sz="2800" dirty="0" smtClean="0">
                    <a:solidFill>
                      <a:schemeClr val="bg1"/>
                    </a:solidFill>
                    <a:latin typeface="Calibri"/>
                    <a:cs typeface="Calibri"/>
                  </a:rPr>
                  <a:t>α</a:t>
                </a:r>
                <a:r>
                  <a:rPr lang="en-GB" sz="2800" baseline="-25000" dirty="0" smtClean="0">
                    <a:solidFill>
                      <a:schemeClr val="bg1"/>
                    </a:solidFill>
                  </a:rPr>
                  <a:t>0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  <a:p>
                <a:endParaRPr lang="en-GB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2564852" y="2062589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FF0000"/>
                  </a:solidFill>
                </a:rPr>
                <a:t>•</a:t>
              </a:r>
            </a:p>
          </p:txBody>
        </p:sp>
      </p:grpSp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654208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Scatter down the maze</a:t>
            </a:r>
            <a:endParaRPr lang="en-US" sz="2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169994" y="1487606"/>
            <a:ext cx="0" cy="1221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556443" y="964386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</a:t>
            </a:r>
            <a:r>
              <a:rPr lang="en-GB" sz="2800" baseline="-25000" dirty="0"/>
              <a:t>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19672" y="1771655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A</a:t>
            </a:r>
            <a:r>
              <a:rPr lang="en-GB" sz="3200" baseline="-25000" dirty="0" err="1" smtClean="0"/>
              <a:t>z</a:t>
            </a:r>
            <a:endParaRPr lang="en-GB" sz="3200" baseline="-25000" dirty="0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2843808" y="1487607"/>
            <a:ext cx="2772308" cy="1361721"/>
          </a:xfrm>
          <a:prstGeom prst="line">
            <a:avLst/>
          </a:prstGeom>
          <a:ln w="28575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2843808" y="2852266"/>
            <a:ext cx="0" cy="2455568"/>
          </a:xfrm>
          <a:prstGeom prst="line">
            <a:avLst/>
          </a:prstGeom>
          <a:ln w="28575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2169994" y="1484784"/>
            <a:ext cx="3026808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119333" y="1484784"/>
            <a:ext cx="852985" cy="282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00588" y="234411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d</a:t>
            </a:r>
            <a:r>
              <a:rPr lang="en-GB" sz="2800" baseline="-25000" dirty="0" err="1" smtClean="0">
                <a:solidFill>
                  <a:srgbClr val="FF0000"/>
                </a:solidFill>
              </a:rPr>
              <a:t>sec</a:t>
            </a:r>
            <a:endParaRPr lang="en-GB" sz="2800" baseline="-25000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71800" y="3818440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00CC00"/>
                </a:solidFill>
              </a:rPr>
              <a:t>d</a:t>
            </a:r>
            <a:r>
              <a:rPr lang="en-GB" sz="2800" baseline="-25000" dirty="0" err="1">
                <a:solidFill>
                  <a:srgbClr val="00CC00"/>
                </a:solidFill>
              </a:rPr>
              <a:t>z</a:t>
            </a:r>
            <a:endParaRPr lang="en-GB" sz="2800" baseline="-25000" dirty="0">
              <a:solidFill>
                <a:srgbClr val="00CC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517149" y="1842513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00CC00"/>
                </a:solidFill>
              </a:rPr>
              <a:t>d</a:t>
            </a:r>
            <a:r>
              <a:rPr lang="en-GB" sz="2800" baseline="-25000" dirty="0" err="1">
                <a:solidFill>
                  <a:srgbClr val="00CC00"/>
                </a:solidFill>
              </a:rPr>
              <a:t>r</a:t>
            </a:r>
            <a:endParaRPr lang="en-GB" sz="2800" baseline="-25000" dirty="0">
              <a:solidFill>
                <a:srgbClr val="00CC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60003" y="2951366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</a:rPr>
              <a:t>d</a:t>
            </a:r>
            <a:r>
              <a:rPr lang="en-GB" sz="2800" baseline="-25000" dirty="0" err="1" smtClean="0">
                <a:solidFill>
                  <a:srgbClr val="FF0000"/>
                </a:solidFill>
              </a:rPr>
              <a:t>zz</a:t>
            </a:r>
            <a:endParaRPr lang="en-GB" sz="2800" baseline="-250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81447" y="1906857"/>
            <a:ext cx="71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d</a:t>
            </a:r>
            <a:r>
              <a:rPr lang="en-GB" sz="2800" baseline="-25000" dirty="0"/>
              <a:t>h</a:t>
            </a:r>
          </a:p>
        </p:txBody>
      </p:sp>
      <p:cxnSp>
        <p:nvCxnSpPr>
          <p:cNvPr id="68" name="Straight Connector 67"/>
          <p:cNvCxnSpPr>
            <a:endCxn id="55" idx="0"/>
          </p:cNvCxnSpPr>
          <p:nvPr/>
        </p:nvCxnSpPr>
        <p:spPr>
          <a:xfrm flipH="1">
            <a:off x="5580112" y="1487607"/>
            <a:ext cx="36005" cy="24814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449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6186242"/>
              </p:ext>
            </p:extLst>
          </p:nvPr>
        </p:nvGraphicFramePr>
        <p:xfrm>
          <a:off x="1403648" y="404664"/>
          <a:ext cx="4576282" cy="6110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141"/>
                <a:gridCol w="2288141"/>
              </a:tblGrid>
              <a:tr h="90624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Pathway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Dose at maze door (</a:t>
                      </a:r>
                      <a:r>
                        <a:rPr lang="el-GR" sz="2000" dirty="0" smtClean="0">
                          <a:latin typeface="Calibri"/>
                          <a:cs typeface="Calibri"/>
                        </a:rPr>
                        <a:t>μ</a:t>
                      </a:r>
                      <a:r>
                        <a:rPr lang="en-GB" sz="2000" dirty="0" err="1" smtClean="0">
                          <a:latin typeface="Calibri"/>
                          <a:cs typeface="Calibri"/>
                        </a:rPr>
                        <a:t>Sv</a:t>
                      </a:r>
                      <a:r>
                        <a:rPr lang="en-GB" sz="2000" dirty="0" smtClean="0">
                          <a:latin typeface="Calibri"/>
                          <a:cs typeface="Calibri"/>
                        </a:rPr>
                        <a:t> week</a:t>
                      </a:r>
                      <a:r>
                        <a:rPr lang="en-GB" sz="2000" baseline="30000" dirty="0" smtClean="0">
                          <a:latin typeface="Calibri"/>
                          <a:cs typeface="Calibri"/>
                        </a:rPr>
                        <a:t>-1</a:t>
                      </a:r>
                      <a:r>
                        <a:rPr lang="en-GB" sz="2000" dirty="0" smtClean="0">
                          <a:latin typeface="Calibri"/>
                          <a:cs typeface="Calibri"/>
                        </a:rPr>
                        <a:t>)</a:t>
                      </a:r>
                      <a:endParaRPr lang="en-GB" sz="2000" dirty="0"/>
                    </a:p>
                  </a:txBody>
                  <a:tcPr/>
                </a:tc>
              </a:tr>
              <a:tr h="74242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Scattered primary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4.6</a:t>
                      </a:r>
                      <a:endParaRPr lang="en-GB" sz="2000" dirty="0"/>
                    </a:p>
                  </a:txBody>
                  <a:tcPr/>
                </a:tc>
              </a:tr>
              <a:tr h="1107121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Leakage scattered down maze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7.4</a:t>
                      </a:r>
                      <a:endParaRPr lang="en-GB" sz="2000" dirty="0"/>
                    </a:p>
                  </a:txBody>
                  <a:tcPr/>
                </a:tc>
              </a:tr>
              <a:tr h="1110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/>
                        <a:t>Leakage transmitted through</a:t>
                      </a:r>
                      <a:r>
                        <a:rPr lang="en-GB" sz="2000" baseline="0" dirty="0" smtClean="0"/>
                        <a:t> maze wall</a:t>
                      </a:r>
                      <a:endParaRPr lang="en-GB" sz="2000" dirty="0" smtClean="0"/>
                    </a:p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6</a:t>
                      </a:r>
                      <a:endParaRPr lang="en-GB" sz="2000" dirty="0"/>
                    </a:p>
                  </a:txBody>
                  <a:tcPr/>
                </a:tc>
              </a:tr>
              <a:tr h="1133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/>
                        <a:t>Patient scatter scattered down maze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70</a:t>
                      </a:r>
                      <a:endParaRPr lang="en-GB" sz="2000" dirty="0"/>
                    </a:p>
                  </a:txBody>
                  <a:tcPr/>
                </a:tc>
              </a:tr>
              <a:tr h="1110937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88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300192" y="4725144"/>
            <a:ext cx="2401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c.f. 20 </a:t>
            </a:r>
            <a:r>
              <a:rPr lang="el-GR" sz="2400" dirty="0">
                <a:cs typeface="Calibri"/>
              </a:rPr>
              <a:t>μ</a:t>
            </a:r>
            <a:r>
              <a:rPr lang="en-GB" sz="2400" dirty="0" err="1">
                <a:cs typeface="Calibri"/>
              </a:rPr>
              <a:t>Sv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 week</a:t>
            </a:r>
            <a:r>
              <a:rPr lang="en-GB" sz="2400" baseline="30000" dirty="0" smtClean="0">
                <a:cs typeface="Calibri"/>
              </a:rPr>
              <a:t>-1</a:t>
            </a:r>
            <a:endParaRPr lang="en-GB" sz="2400" baseline="300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220072" y="5186809"/>
            <a:ext cx="1872208" cy="3304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32202" y="5574431"/>
            <a:ext cx="2937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…..but unit occupancy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39144825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73730" name="Text Box 4"/>
              <p:cNvSpPr txBox="1">
                <a:spLocks noChangeArrowheads="1"/>
              </p:cNvSpPr>
              <p:nvPr/>
            </p:nvSpPr>
            <p:spPr bwMode="auto">
              <a:xfrm>
                <a:off x="684213" y="476250"/>
                <a:ext cx="7416800" cy="5824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GB" sz="2800" dirty="0" smtClean="0">
                    <a:solidFill>
                      <a:srgbClr val="FF0000"/>
                    </a:solidFill>
                    <a:latin typeface="+mn-lt"/>
                  </a:rPr>
                  <a:t>Neutrons</a:t>
                </a:r>
              </a:p>
              <a:p>
                <a:pPr eaLnBrk="1" hangingPunct="1">
                  <a:spcBef>
                    <a:spcPct val="50000"/>
                  </a:spcBef>
                </a:pPr>
                <a:endParaRPr lang="en-GB" sz="2400" dirty="0"/>
              </a:p>
              <a:p>
                <a:pPr eaLnBrk="1" hangingPunct="1">
                  <a:spcBef>
                    <a:spcPct val="50000"/>
                  </a:spcBef>
                  <a:buFontTx/>
                  <a:buAutoNum type="arabicPeriod"/>
                </a:pPr>
                <a:r>
                  <a:rPr lang="en-GB" sz="2400" dirty="0"/>
                  <a:t>Photonuclear (</a:t>
                </a:r>
                <a:r>
                  <a:rPr lang="el-GR" sz="2400" dirty="0">
                    <a:cs typeface="Arial" charset="0"/>
                  </a:rPr>
                  <a:t>γ</a:t>
                </a:r>
                <a:r>
                  <a:rPr lang="en-GB" sz="2400" dirty="0">
                    <a:cs typeface="Arial" charset="0"/>
                  </a:rPr>
                  <a:t>,n) reactions &gt; 10 </a:t>
                </a:r>
                <a:r>
                  <a:rPr lang="en-GB" sz="2400" dirty="0" smtClean="0">
                    <a:cs typeface="Arial" charset="0"/>
                  </a:rPr>
                  <a:t>MeV </a:t>
                </a:r>
              </a:p>
              <a:p>
                <a:pPr marL="0" indent="0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GB" sz="2400" i="1" smtClean="0">
                              <a:latin typeface="Cambria Math"/>
                              <a:cs typeface="Arial" charset="0"/>
                            </a:rPr>
                          </m:ctrlPr>
                        </m:sPrePr>
                        <m:sub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𝑍</m:t>
                          </m:r>
                        </m:sub>
                        <m:sup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𝐴</m:t>
                          </m:r>
                        </m:sup>
                        <m:e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𝑋</m:t>
                          </m:r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GB" sz="2400" b="0" i="1" smtClean="0">
                                  <a:latin typeface="Cambria Math"/>
                                  <a:cs typeface="Arial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l-GR" sz="2400" dirty="0">
                                  <a:cs typeface="Arial" charset="0"/>
                                </a:rPr>
                                <m:t>γ</m:t>
                              </m:r>
                              <m:r>
                                <m:rPr>
                                  <m:nor/>
                                </m:rPr>
                                <a:rPr lang="en-GB" sz="2400" dirty="0">
                                  <a:cs typeface="Arial" charset="0"/>
                                </a:rPr>
                                <m:t>,</m:t>
                              </m:r>
                              <m:r>
                                <m:rPr>
                                  <m:nor/>
                                </m:rPr>
                                <a:rPr lang="en-GB" sz="2400" dirty="0">
                                  <a:cs typeface="Arial" charset="0"/>
                                </a:rPr>
                                <m:t>n</m:t>
                              </m:r>
                            </m:e>
                          </m:d>
                          <m:r>
                            <a:rPr lang="en-GB" sz="2400" b="0" i="1" dirty="0" smtClean="0">
                              <a:latin typeface="Cambria Math"/>
                              <a:cs typeface="Arial" charset="0"/>
                            </a:rPr>
                            <m:t> </m:t>
                          </m:r>
                        </m:e>
                      </m:sPre>
                      <m:sPre>
                        <m:sPrePr>
                          <m:ctrlPr>
                            <a:rPr lang="en-GB" sz="2400" i="1" smtClean="0">
                              <a:latin typeface="Cambria Math"/>
                              <a:cs typeface="Arial" charset="0"/>
                            </a:rPr>
                          </m:ctrlPr>
                        </m:sPrePr>
                        <m:sub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𝑍</m:t>
                          </m:r>
                        </m:sub>
                        <m:sup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𝐴</m:t>
                          </m:r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−1</m:t>
                          </m:r>
                        </m:sup>
                        <m:e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𝑋</m:t>
                          </m:r>
                        </m:e>
                      </m:sPre>
                    </m:oMath>
                  </m:oMathPara>
                </a14:m>
                <a:endParaRPr lang="en-GB" sz="2400" dirty="0">
                  <a:cs typeface="Arial" charset="0"/>
                </a:endParaRPr>
              </a:p>
              <a:p>
                <a:pPr eaLnBrk="1" hangingPunct="1">
                  <a:spcBef>
                    <a:spcPct val="50000"/>
                  </a:spcBef>
                  <a:buFontTx/>
                  <a:buAutoNum type="arabicPeriod"/>
                </a:pPr>
                <a:r>
                  <a:rPr lang="en-GB" sz="2400" dirty="0">
                    <a:cs typeface="Arial" charset="0"/>
                  </a:rPr>
                  <a:t>Scattering of neutrons in the head – </a:t>
                </a:r>
                <a:r>
                  <a:rPr lang="en-GB" sz="2400" dirty="0" smtClean="0">
                    <a:cs typeface="Arial" charset="0"/>
                  </a:rPr>
                  <a:t>emerge </a:t>
                </a:r>
                <a:r>
                  <a:rPr lang="en-GB" sz="2400" dirty="0">
                    <a:cs typeface="Arial" charset="0"/>
                  </a:rPr>
                  <a:t>with mean energy ~ </a:t>
                </a:r>
                <a:r>
                  <a:rPr lang="en-GB" sz="2400" dirty="0" smtClean="0">
                    <a:cs typeface="Arial" charset="0"/>
                  </a:rPr>
                  <a:t>0.3 </a:t>
                </a:r>
                <a:r>
                  <a:rPr lang="en-GB" sz="2400" dirty="0">
                    <a:cs typeface="Arial" charset="0"/>
                  </a:rPr>
                  <a:t>MeV</a:t>
                </a:r>
              </a:p>
              <a:p>
                <a:pPr eaLnBrk="1" hangingPunct="1">
                  <a:spcBef>
                    <a:spcPct val="50000"/>
                  </a:spcBef>
                  <a:buFontTx/>
                  <a:buAutoNum type="arabicPeriod"/>
                </a:pPr>
                <a:r>
                  <a:rPr lang="en-GB" sz="2400" dirty="0">
                    <a:cs typeface="Arial" charset="0"/>
                  </a:rPr>
                  <a:t>Scattered from room surfaces</a:t>
                </a:r>
              </a:p>
              <a:p>
                <a:pPr eaLnBrk="1" hangingPunct="1">
                  <a:spcBef>
                    <a:spcPct val="50000"/>
                  </a:spcBef>
                  <a:buFontTx/>
                  <a:buAutoNum type="arabicPeriod"/>
                </a:pPr>
                <a:r>
                  <a:rPr lang="en-GB" sz="2400" dirty="0">
                    <a:cs typeface="Arial" charset="0"/>
                  </a:rPr>
                  <a:t>As neutrons are scattered (e.g. down a maze) proportion of thermal neutrons </a:t>
                </a:r>
                <a:r>
                  <a:rPr lang="en-GB" sz="2400" dirty="0" smtClean="0">
                    <a:cs typeface="Arial" charset="0"/>
                  </a:rPr>
                  <a:t>increases</a:t>
                </a:r>
              </a:p>
              <a:p>
                <a:pPr eaLnBrk="1" hangingPunct="1">
                  <a:spcBef>
                    <a:spcPct val="50000"/>
                  </a:spcBef>
                  <a:buFontTx/>
                  <a:buAutoNum type="arabicPeriod"/>
                </a:pPr>
                <a:r>
                  <a:rPr lang="en-GB" sz="2400" dirty="0" smtClean="0">
                    <a:cs typeface="Arial" charset="0"/>
                  </a:rPr>
                  <a:t>Neutron capture gamma rays (n,</a:t>
                </a:r>
                <a:r>
                  <a:rPr lang="el-GR" sz="2400" dirty="0">
                    <a:cs typeface="Arial" charset="0"/>
                  </a:rPr>
                  <a:t> </a:t>
                </a:r>
                <a:r>
                  <a:rPr lang="el-GR" sz="2400" dirty="0" smtClean="0">
                    <a:cs typeface="Arial" charset="0"/>
                  </a:rPr>
                  <a:t>γ</a:t>
                </a:r>
                <a:r>
                  <a:rPr lang="en-GB" sz="2400" dirty="0" smtClean="0">
                    <a:cs typeface="Arial" charset="0"/>
                  </a:rPr>
                  <a:t>):  average energy = 3.6 MeV</a:t>
                </a:r>
              </a:p>
              <a:p>
                <a:pPr marL="0" indent="0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GB" sz="2400" i="1">
                              <a:latin typeface="Cambria Math"/>
                              <a:cs typeface="Arial" charset="0"/>
                            </a:rPr>
                          </m:ctrlPr>
                        </m:sPrePr>
                        <m:sub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𝑍</m:t>
                          </m:r>
                        </m:sub>
                        <m:sup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𝐴</m:t>
                          </m:r>
                        </m:sup>
                        <m:e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𝑋</m:t>
                          </m:r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GB" sz="2400" i="1">
                                  <a:latin typeface="Cambria Math"/>
                                  <a:cs typeface="Arial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GB" sz="2400" dirty="0">
                                  <a:cs typeface="Arial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cs typeface="Arial" charset="0"/>
                                </a:rPr>
                                <m:t>,</m:t>
                              </m:r>
                              <m:r>
                                <m:rPr>
                                  <m:nor/>
                                </m:rPr>
                                <a:rPr lang="el-GR" sz="2400" dirty="0">
                                  <a:cs typeface="Arial" charset="0"/>
                                </a:rPr>
                                <m:t>γ</m:t>
                              </m:r>
                            </m:e>
                          </m:d>
                          <m:r>
                            <a:rPr lang="en-GB" sz="2400" i="1" dirty="0">
                              <a:latin typeface="Cambria Math"/>
                              <a:cs typeface="Arial" charset="0"/>
                            </a:rPr>
                            <m:t> </m:t>
                          </m:r>
                        </m:e>
                      </m:sPre>
                      <m:sPre>
                        <m:sPrePr>
                          <m:ctrlPr>
                            <a:rPr lang="en-GB" sz="2400" i="1">
                              <a:latin typeface="Cambria Math"/>
                              <a:cs typeface="Arial" charset="0"/>
                            </a:rPr>
                          </m:ctrlPr>
                        </m:sPrePr>
                        <m:sub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𝑍</m:t>
                          </m:r>
                        </m:sub>
                        <m:sup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𝐴</m:t>
                          </m:r>
                          <m:r>
                            <a:rPr lang="en-GB" sz="2400" b="0" i="1" smtClean="0">
                              <a:latin typeface="Cambria Math"/>
                              <a:cs typeface="Arial" charset="0"/>
                            </a:rPr>
                            <m:t>+</m:t>
                          </m:r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1</m:t>
                          </m:r>
                        </m:sup>
                        <m:e>
                          <m:r>
                            <a:rPr lang="en-GB" sz="2400" i="1">
                              <a:latin typeface="Cambria Math"/>
                              <a:cs typeface="Arial" charset="0"/>
                            </a:rPr>
                            <m:t>𝑋</m:t>
                          </m:r>
                        </m:e>
                      </m:sPre>
                    </m:oMath>
                  </m:oMathPara>
                </a14:m>
                <a:endParaRPr lang="el-GR" sz="2400" dirty="0">
                  <a:cs typeface="Arial" charset="0"/>
                </a:endParaRPr>
              </a:p>
            </p:txBody>
          </p:sp>
        </mc:Choice>
        <mc:Fallback>
          <p:sp>
            <p:nvSpPr>
              <p:cNvPr id="73730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4213" y="476250"/>
                <a:ext cx="7416800" cy="582422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643" t="-94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730840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7364126"/>
              </p:ext>
            </p:extLst>
          </p:nvPr>
        </p:nvGraphicFramePr>
        <p:xfrm>
          <a:off x="926821" y="2420888"/>
          <a:ext cx="7416822" cy="3312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274"/>
                <a:gridCol w="2472274"/>
                <a:gridCol w="2472274"/>
              </a:tblGrid>
              <a:tr h="99846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Element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Mass number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Threshold </a:t>
                      </a:r>
                      <a:r>
                        <a:rPr lang="el-GR" sz="2400" dirty="0" smtClean="0">
                          <a:solidFill>
                            <a:schemeClr val="bg1"/>
                          </a:solidFill>
                          <a:latin typeface="+mn-lt"/>
                          <a:cs typeface="Calibri"/>
                        </a:rPr>
                        <a:t>ϒ</a:t>
                      </a:r>
                      <a:r>
                        <a:rPr lang="en-GB" sz="2400" dirty="0" smtClean="0">
                          <a:solidFill>
                            <a:srgbClr val="FF0000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n-GB" sz="2400" dirty="0" smtClean="0"/>
                        <a:t>energy (MeV)</a:t>
                      </a:r>
                      <a:endParaRPr lang="en-GB" sz="2400" dirty="0"/>
                    </a:p>
                  </a:txBody>
                  <a:tcPr/>
                </a:tc>
              </a:tr>
              <a:tr h="5784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Fe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54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13.4</a:t>
                      </a:r>
                      <a:endParaRPr lang="en-GB" sz="2400" dirty="0"/>
                    </a:p>
                  </a:txBody>
                  <a:tcPr/>
                </a:tc>
              </a:tr>
              <a:tr h="5784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Cu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65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9.9</a:t>
                      </a:r>
                      <a:endParaRPr lang="en-GB" sz="2400" dirty="0"/>
                    </a:p>
                  </a:txBody>
                  <a:tcPr/>
                </a:tc>
              </a:tr>
              <a:tr h="5784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W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183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6.2</a:t>
                      </a:r>
                      <a:endParaRPr lang="en-GB" sz="2400" dirty="0"/>
                    </a:p>
                  </a:txBody>
                  <a:tcPr/>
                </a:tc>
              </a:tr>
              <a:tr h="5784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 smtClean="0"/>
                        <a:t>Pb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207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6.7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3608" y="723240"/>
            <a:ext cx="7936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Some threshold (</a:t>
            </a:r>
            <a:r>
              <a:rPr lang="el-GR" sz="2800" dirty="0" smtClean="0">
                <a:solidFill>
                  <a:srgbClr val="FF0000"/>
                </a:solidFill>
                <a:latin typeface="Calibri"/>
                <a:cs typeface="Calibri"/>
              </a:rPr>
              <a:t>ϒ</a:t>
            </a:r>
            <a:r>
              <a:rPr lang="en-GB" sz="2800" dirty="0" smtClean="0">
                <a:solidFill>
                  <a:srgbClr val="FF0000"/>
                </a:solidFill>
                <a:latin typeface="Calibri"/>
                <a:cs typeface="Calibri"/>
              </a:rPr>
              <a:t>,n) </a:t>
            </a:r>
            <a:r>
              <a:rPr lang="en-GB" sz="2800" dirty="0" smtClean="0">
                <a:solidFill>
                  <a:srgbClr val="FF0000"/>
                </a:solidFill>
              </a:rPr>
              <a:t>energies for common materials </a:t>
            </a:r>
          </a:p>
          <a:p>
            <a:pPr algn="ctr"/>
            <a:r>
              <a:rPr lang="en-GB" sz="2800" dirty="0" smtClean="0">
                <a:solidFill>
                  <a:srgbClr val="FF0000"/>
                </a:solidFill>
              </a:rPr>
              <a:t>found in a </a:t>
            </a:r>
            <a:r>
              <a:rPr lang="en-GB" sz="2800" dirty="0" err="1" smtClean="0">
                <a:solidFill>
                  <a:srgbClr val="FF0000"/>
                </a:solidFill>
              </a:rPr>
              <a:t>linac</a:t>
            </a:r>
            <a:r>
              <a:rPr lang="en-GB" sz="2800" dirty="0" smtClean="0">
                <a:solidFill>
                  <a:srgbClr val="FF0000"/>
                </a:solidFill>
              </a:rPr>
              <a:t> head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1204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7477"/>
            <a:ext cx="4644008" cy="314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67" y="1001877"/>
            <a:ext cx="4785354" cy="327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27584" y="5013176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From</a:t>
            </a:r>
            <a:r>
              <a:rPr lang="fr-FR" dirty="0" smtClean="0"/>
              <a:t>:  C</a:t>
            </a:r>
            <a:r>
              <a:rPr lang="fr-FR" dirty="0"/>
              <a:t>. Domingo et al. </a:t>
            </a:r>
            <a:r>
              <a:rPr lang="fr-FR" i="1" dirty="0" smtClean="0"/>
              <a:t>Radiation </a:t>
            </a:r>
            <a:r>
              <a:rPr lang="fr-FR" i="1" dirty="0" err="1"/>
              <a:t>Measurements</a:t>
            </a:r>
            <a:r>
              <a:rPr lang="fr-FR" i="1" dirty="0"/>
              <a:t> </a:t>
            </a:r>
            <a:r>
              <a:rPr lang="fr-FR" dirty="0"/>
              <a:t>45 (2010) 1391e1397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1723911" y="260648"/>
            <a:ext cx="6115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Neutron spectra in a treatment room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08947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118150" y="163489"/>
            <a:ext cx="654208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</a:rPr>
              <a:t>Neutron scatter down the maze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1520133" y="620689"/>
            <a:ext cx="6005505" cy="5609234"/>
            <a:chOff x="1520133" y="620689"/>
            <a:chExt cx="6005505" cy="560923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908720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908720"/>
              <a:ext cx="1" cy="43924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4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1484784"/>
              <a:ext cx="1" cy="3820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68206" y="1484784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776717" y="1484784"/>
              <a:ext cx="1" cy="324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5638" y="908720"/>
              <a:ext cx="0" cy="439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47864" y="5304896"/>
              <a:ext cx="417646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851920" y="4725144"/>
              <a:ext cx="29247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347864" y="2708920"/>
              <a:ext cx="0" cy="259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270892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51920" y="2708920"/>
              <a:ext cx="0" cy="2016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sosceles Triangle 53"/>
            <p:cNvSpPr/>
            <p:nvPr/>
          </p:nvSpPr>
          <p:spPr>
            <a:xfrm>
              <a:off x="5004048" y="3061571"/>
              <a:ext cx="1152128" cy="316835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Isosceles Triangle 54"/>
            <p:cNvSpPr/>
            <p:nvPr/>
          </p:nvSpPr>
          <p:spPr>
            <a:xfrm rot="10800000">
              <a:off x="5004048" y="620689"/>
              <a:ext cx="1152128" cy="3348372"/>
            </a:xfrm>
            <a:prstGeom prst="triangl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031578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5845905" y="3212976"/>
              <a:ext cx="1124598" cy="5040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716016" y="908720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4028" y="4725144"/>
              <a:ext cx="158417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9" name="Group 8"/>
            <p:cNvGrpSpPr/>
            <p:nvPr/>
          </p:nvGrpSpPr>
          <p:grpSpPr>
            <a:xfrm rot="5400000">
              <a:off x="5393798" y="2950647"/>
              <a:ext cx="319545" cy="1043986"/>
              <a:chOff x="323528" y="1681198"/>
              <a:chExt cx="432048" cy="2007128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70547" y="1681198"/>
                <a:ext cx="311547" cy="39699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23528" y="1988840"/>
                <a:ext cx="432048" cy="1072731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8428" y="2902705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66793" y="2894809"/>
                <a:ext cx="108012" cy="78562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31" name="Straight Connector 30"/>
            <p:cNvCxnSpPr/>
            <p:nvPr/>
          </p:nvCxnSpPr>
          <p:spPr>
            <a:xfrm>
              <a:off x="2771800" y="2204864"/>
              <a:ext cx="2844316" cy="128792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2771800" y="2204864"/>
              <a:ext cx="0" cy="31000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627784" y="5304896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564852" y="1881698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FF0000"/>
                  </a:solidFill>
                </a:rPr>
                <a:t>•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400588" y="2344117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rgbClr val="FF0000"/>
                  </a:solidFill>
                </a:rPr>
                <a:t>d</a:t>
              </a:r>
              <a:r>
                <a:rPr lang="en-GB" sz="2800" baseline="-25000" dirty="0">
                  <a:solidFill>
                    <a:srgbClr val="FF0000"/>
                  </a:solidFill>
                </a:rPr>
                <a:t>1</a:t>
              </a:r>
            </a:p>
          </p:txBody>
        </p:sp>
        <p:cxnSp>
          <p:nvCxnSpPr>
            <p:cNvPr id="68" name="Straight Connector 67"/>
            <p:cNvCxnSpPr>
              <a:endCxn id="55" idx="0"/>
            </p:cNvCxnSpPr>
            <p:nvPr/>
          </p:nvCxnSpPr>
          <p:spPr>
            <a:xfrm flipH="1">
              <a:off x="5580112" y="1487607"/>
              <a:ext cx="36005" cy="248145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2412427" y="1681644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0000"/>
                  </a:solidFill>
                </a:rPr>
                <a:t>A</a:t>
              </a:r>
              <a:endParaRPr lang="en-GB" sz="2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743514" y="4302875"/>
              <a:ext cx="71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rgbClr val="FF0000"/>
                  </a:solidFill>
                </a:rPr>
                <a:t>d</a:t>
              </a:r>
              <a:r>
                <a:rPr lang="en-GB" sz="2800" baseline="-25000" dirty="0" smtClean="0">
                  <a:solidFill>
                    <a:srgbClr val="FF0000"/>
                  </a:solidFill>
                </a:rPr>
                <a:t>2</a:t>
              </a:r>
              <a:endParaRPr lang="en-GB" sz="2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347864" y="1820897"/>
              <a:ext cx="14761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rgbClr val="FF0000"/>
                  </a:solidFill>
                </a:rPr>
                <a:t>S</a:t>
              </a:r>
              <a:r>
                <a:rPr lang="en-GB" sz="2800" baseline="-25000" dirty="0" smtClean="0">
                  <a:solidFill>
                    <a:srgbClr val="FF0000"/>
                  </a:solidFill>
                </a:rPr>
                <a:t>0 </a:t>
              </a:r>
              <a:r>
                <a:rPr lang="en-GB" sz="2800" dirty="0" smtClean="0">
                  <a:solidFill>
                    <a:srgbClr val="FF0000"/>
                  </a:solidFill>
                </a:rPr>
                <a:t>(area)</a:t>
              </a:r>
              <a:endParaRPr lang="en-GB" sz="2800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564852" y="3513921"/>
              <a:ext cx="78301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 flipV="1">
              <a:off x="3599892" y="1492803"/>
              <a:ext cx="1166" cy="38889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3599892" y="2344117"/>
              <a:ext cx="1166" cy="38832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>
              <a:off x="2123728" y="3513922"/>
              <a:ext cx="50405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/>
          <p:nvPr/>
        </p:nvSpPr>
        <p:spPr>
          <a:xfrm>
            <a:off x="2123728" y="3590690"/>
            <a:ext cx="1476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S</a:t>
            </a:r>
            <a:r>
              <a:rPr lang="en-GB" sz="2800" baseline="-25000" dirty="0">
                <a:solidFill>
                  <a:srgbClr val="FF0000"/>
                </a:solidFill>
              </a:rPr>
              <a:t>1</a:t>
            </a:r>
            <a:r>
              <a:rPr lang="en-GB" sz="2800" baseline="-25000" dirty="0" smtClean="0">
                <a:solidFill>
                  <a:srgbClr val="FF0000"/>
                </a:solidFill>
              </a:rPr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>(area)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2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611560" y="1108527"/>
                <a:ext cx="3678699" cy="7525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GB" sz="2800" i="1" smtClean="0">
                              <a:latin typeface="Cambria Math"/>
                              <a:ea typeface="Cambria Math"/>
                            </a:rPr>
                            <m:t>∅</m:t>
                          </m:r>
                        </m:sub>
                      </m:sSub>
                      <m:r>
                        <a:rPr lang="en-GB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/>
                            </a:rPr>
                            <m:t>𝐾</m:t>
                          </m:r>
                          <m:r>
                            <a:rPr lang="en-GB" sz="2800" b="0" i="1" smtClean="0">
                              <a:latin typeface="Cambria Math"/>
                            </a:rPr>
                            <m:t> .  ∅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en-GB" sz="2800" b="0" i="1" smtClean="0">
                          <a:latin typeface="Cambria Math"/>
                        </a:rPr>
                        <m:t> . </m:t>
                      </m:r>
                      <m:sSup>
                        <m:sSupPr>
                          <m:ctrlPr>
                            <a:rPr lang="en-GB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sz="2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GB" sz="2800" b="0" i="1" smtClean="0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GB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28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sz="28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8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28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sz="2800" b="0" i="1" smtClean="0">
                                      <a:latin typeface="Cambria Math"/>
                                    </a:rPr>
                                    <m:t>𝑇𝑉𝐷</m:t>
                                  </m:r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GB" sz="28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108527"/>
                <a:ext cx="3678699" cy="75251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95535" y="195765"/>
            <a:ext cx="6854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Neutron capture gamma rays at the maze entrance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7794" y="438980"/>
            <a:ext cx="3787321" cy="352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1" y="2171119"/>
            <a:ext cx="6774034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h</a:t>
            </a:r>
            <a:r>
              <a:rPr lang="az-Cyrl-AZ" sz="2000" baseline="-25000" dirty="0" smtClean="0">
                <a:latin typeface="Calibri"/>
                <a:cs typeface="Calibri"/>
              </a:rPr>
              <a:t>ф</a:t>
            </a:r>
            <a:r>
              <a:rPr lang="en-GB" sz="2000" dirty="0" smtClean="0">
                <a:latin typeface="Calibri"/>
                <a:cs typeface="Calibri"/>
              </a:rPr>
              <a:t> = dose equivalent from neutron</a:t>
            </a:r>
          </a:p>
          <a:p>
            <a:r>
              <a:rPr lang="en-GB" sz="2000" dirty="0" smtClean="0">
                <a:latin typeface="Calibri"/>
                <a:cs typeface="Calibri"/>
              </a:rPr>
              <a:t>capture gamma rays at P per unit</a:t>
            </a:r>
          </a:p>
          <a:p>
            <a:r>
              <a:rPr lang="en-GB" sz="2000" dirty="0" smtClean="0">
                <a:latin typeface="Calibri"/>
                <a:cs typeface="Calibri"/>
              </a:rPr>
              <a:t>absorbed dose of x-rays at the </a:t>
            </a:r>
            <a:r>
              <a:rPr lang="en-GB" sz="2000" dirty="0" err="1" smtClean="0">
                <a:latin typeface="Calibri"/>
                <a:cs typeface="Calibri"/>
              </a:rPr>
              <a:t>isocentre</a:t>
            </a:r>
            <a:endParaRPr lang="en-GB" sz="2000" dirty="0" smtClean="0">
              <a:latin typeface="Calibri"/>
              <a:cs typeface="Calibri"/>
            </a:endParaRPr>
          </a:p>
          <a:p>
            <a:endParaRPr lang="en-GB" sz="2000" dirty="0">
              <a:latin typeface="Calibri"/>
              <a:cs typeface="Calibri"/>
            </a:endParaRPr>
          </a:p>
          <a:p>
            <a:r>
              <a:rPr lang="en-GB" sz="2000" dirty="0" smtClean="0">
                <a:latin typeface="Calibri"/>
                <a:cs typeface="Calibri"/>
              </a:rPr>
              <a:t>K = neutron capture gamma ray dose equivalent</a:t>
            </a:r>
          </a:p>
          <a:p>
            <a:r>
              <a:rPr lang="en-GB" sz="2000" dirty="0" smtClean="0">
                <a:latin typeface="Calibri"/>
                <a:cs typeface="Calibri"/>
              </a:rPr>
              <a:t> / total neutron </a:t>
            </a:r>
            <a:r>
              <a:rPr lang="en-GB" sz="2000" dirty="0" err="1" smtClean="0">
                <a:latin typeface="Calibri"/>
                <a:cs typeface="Calibri"/>
              </a:rPr>
              <a:t>fluence</a:t>
            </a:r>
            <a:r>
              <a:rPr lang="en-GB" sz="2000" dirty="0" smtClean="0">
                <a:latin typeface="Calibri"/>
                <a:cs typeface="Calibri"/>
              </a:rPr>
              <a:t> at A (~ 6.9 x 10</a:t>
            </a:r>
            <a:r>
              <a:rPr lang="en-GB" sz="2000" baseline="30000" dirty="0" smtClean="0">
                <a:latin typeface="Calibri"/>
                <a:cs typeface="Calibri"/>
              </a:rPr>
              <a:t>-16</a:t>
            </a:r>
            <a:r>
              <a:rPr lang="en-GB" sz="2000" dirty="0" smtClean="0">
                <a:latin typeface="Calibri"/>
                <a:cs typeface="Calibri"/>
              </a:rPr>
              <a:t> </a:t>
            </a:r>
            <a:r>
              <a:rPr lang="en-GB" sz="2000" dirty="0" err="1" smtClean="0">
                <a:latin typeface="Calibri"/>
                <a:cs typeface="Calibri"/>
              </a:rPr>
              <a:t>Sv</a:t>
            </a:r>
            <a:r>
              <a:rPr lang="en-GB" sz="2000" dirty="0" smtClean="0">
                <a:latin typeface="Calibri"/>
                <a:cs typeface="Calibri"/>
              </a:rPr>
              <a:t> m</a:t>
            </a:r>
            <a:r>
              <a:rPr lang="en-GB" sz="2000" baseline="30000" dirty="0" smtClean="0">
                <a:latin typeface="Calibri"/>
                <a:cs typeface="Calibri"/>
              </a:rPr>
              <a:t>2</a:t>
            </a:r>
            <a:r>
              <a:rPr lang="en-GB" sz="2000" dirty="0" smtClean="0">
                <a:latin typeface="Calibri"/>
                <a:cs typeface="Calibri"/>
              </a:rPr>
              <a:t> / unit </a:t>
            </a:r>
            <a:r>
              <a:rPr lang="en-GB" sz="2000" dirty="0" err="1" smtClean="0">
                <a:latin typeface="Calibri"/>
                <a:cs typeface="Calibri"/>
              </a:rPr>
              <a:t>fluence</a:t>
            </a:r>
            <a:r>
              <a:rPr lang="en-GB" sz="2000" dirty="0" smtClean="0">
                <a:latin typeface="Calibri"/>
                <a:cs typeface="Calibri"/>
              </a:rPr>
              <a:t>)</a:t>
            </a:r>
          </a:p>
          <a:p>
            <a:endParaRPr lang="en-GB" sz="2000" dirty="0">
              <a:latin typeface="Calibri"/>
              <a:cs typeface="Calibri"/>
            </a:endParaRPr>
          </a:p>
          <a:p>
            <a:r>
              <a:rPr lang="az-Cyrl-AZ" sz="2000" dirty="0" smtClean="0">
                <a:latin typeface="Calibri"/>
                <a:cs typeface="Calibri"/>
              </a:rPr>
              <a:t>Ф</a:t>
            </a:r>
            <a:r>
              <a:rPr lang="en-GB" sz="2000" baseline="-25000" dirty="0" smtClean="0">
                <a:latin typeface="Calibri"/>
                <a:cs typeface="Calibri"/>
              </a:rPr>
              <a:t>A</a:t>
            </a:r>
            <a:r>
              <a:rPr lang="en-GB" sz="2000" dirty="0" smtClean="0">
                <a:latin typeface="Calibri"/>
                <a:cs typeface="Calibri"/>
              </a:rPr>
              <a:t> = total neutron </a:t>
            </a:r>
            <a:r>
              <a:rPr lang="en-GB" sz="2000" dirty="0" err="1" smtClean="0">
                <a:latin typeface="Calibri"/>
                <a:cs typeface="Calibri"/>
              </a:rPr>
              <a:t>fluence</a:t>
            </a:r>
            <a:r>
              <a:rPr lang="en-GB" sz="2000" dirty="0" smtClean="0">
                <a:latin typeface="Calibri"/>
                <a:cs typeface="Calibri"/>
              </a:rPr>
              <a:t> at A per unit absorbed dose</a:t>
            </a:r>
          </a:p>
          <a:p>
            <a:r>
              <a:rPr lang="en-GB" sz="2000" dirty="0" smtClean="0">
                <a:latin typeface="Calibri"/>
                <a:cs typeface="Calibri"/>
              </a:rPr>
              <a:t> of x-rays at the </a:t>
            </a:r>
            <a:r>
              <a:rPr lang="en-GB" sz="2000" dirty="0" err="1" smtClean="0">
                <a:latin typeface="Calibri"/>
                <a:cs typeface="Calibri"/>
              </a:rPr>
              <a:t>isocentre</a:t>
            </a:r>
            <a:r>
              <a:rPr lang="en-GB" sz="2000" dirty="0" smtClean="0">
                <a:latin typeface="Calibri"/>
                <a:cs typeface="Calibri"/>
              </a:rPr>
              <a:t> (7.9 x 10</a:t>
            </a:r>
            <a:r>
              <a:rPr lang="en-GB" sz="2000" baseline="30000" dirty="0" smtClean="0">
                <a:latin typeface="Calibri"/>
                <a:cs typeface="Calibri"/>
              </a:rPr>
              <a:t>9</a:t>
            </a:r>
            <a:r>
              <a:rPr lang="en-GB" sz="2000" dirty="0" smtClean="0">
                <a:latin typeface="Calibri"/>
                <a:cs typeface="Calibri"/>
              </a:rPr>
              <a:t> n m</a:t>
            </a:r>
            <a:r>
              <a:rPr lang="en-GB" sz="2000" baseline="30000" dirty="0" smtClean="0">
                <a:latin typeface="Calibri"/>
                <a:cs typeface="Calibri"/>
              </a:rPr>
              <a:t>-2</a:t>
            </a:r>
            <a:r>
              <a:rPr lang="en-GB" sz="2000" dirty="0" smtClean="0">
                <a:latin typeface="Calibri"/>
                <a:cs typeface="Calibri"/>
              </a:rPr>
              <a:t>)</a:t>
            </a:r>
          </a:p>
          <a:p>
            <a:endParaRPr lang="en-GB" sz="2000" dirty="0">
              <a:latin typeface="Calibri"/>
              <a:cs typeface="Calibri"/>
            </a:endParaRPr>
          </a:p>
          <a:p>
            <a:r>
              <a:rPr lang="en-GB" sz="2000" dirty="0" smtClean="0">
                <a:latin typeface="Calibri"/>
                <a:cs typeface="Calibri"/>
              </a:rPr>
              <a:t>TVD = tenth value distance (≈ 3.9 m at 15 MV)</a:t>
            </a:r>
          </a:p>
          <a:p>
            <a:endParaRPr lang="en-GB" sz="2000" dirty="0">
              <a:latin typeface="Calibri"/>
              <a:cs typeface="Calibri"/>
            </a:endParaRPr>
          </a:p>
          <a:p>
            <a:r>
              <a:rPr lang="en-GB" sz="2000" dirty="0">
                <a:latin typeface="Calibri"/>
                <a:cs typeface="Calibri"/>
              </a:rPr>
              <a:t>d</a:t>
            </a:r>
            <a:r>
              <a:rPr lang="en-GB" sz="2000" baseline="-25000" dirty="0" smtClean="0">
                <a:latin typeface="Calibri"/>
                <a:cs typeface="Calibri"/>
              </a:rPr>
              <a:t>2</a:t>
            </a:r>
            <a:r>
              <a:rPr lang="en-GB" sz="2000" dirty="0" smtClean="0">
                <a:latin typeface="Calibri"/>
                <a:cs typeface="Calibri"/>
              </a:rPr>
              <a:t> = 5 m</a:t>
            </a:r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356679" y="5120696"/>
            <a:ext cx="374955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h</a:t>
            </a:r>
            <a:r>
              <a:rPr lang="az-Cyrl-AZ" sz="2400" baseline="-25000" dirty="0">
                <a:cs typeface="Calibri"/>
              </a:rPr>
              <a:t>ф</a:t>
            </a:r>
            <a:r>
              <a:rPr lang="en-GB" sz="2400" dirty="0">
                <a:cs typeface="Calibri"/>
              </a:rPr>
              <a:t> ≈</a:t>
            </a:r>
            <a:r>
              <a:rPr lang="en-GB" sz="2400" dirty="0" smtClean="0">
                <a:cs typeface="Calibri"/>
              </a:rPr>
              <a:t> 0.28 </a:t>
            </a:r>
            <a:r>
              <a:rPr lang="el-GR" sz="2400" dirty="0" smtClean="0">
                <a:latin typeface="Calibri"/>
                <a:cs typeface="Calibri"/>
              </a:rPr>
              <a:t>μ</a:t>
            </a:r>
            <a:r>
              <a:rPr lang="en-GB" sz="2400" dirty="0" err="1" smtClean="0">
                <a:latin typeface="Calibri"/>
                <a:cs typeface="Calibri"/>
              </a:rPr>
              <a:t>Sv</a:t>
            </a:r>
            <a:r>
              <a:rPr lang="en-GB" sz="2400" dirty="0" smtClean="0">
                <a:latin typeface="Calibri"/>
                <a:cs typeface="Calibri"/>
              </a:rPr>
              <a:t> Gy</a:t>
            </a:r>
            <a:r>
              <a:rPr lang="en-GB" sz="2400" baseline="30000" dirty="0" smtClean="0">
                <a:latin typeface="Calibri"/>
                <a:cs typeface="Calibri"/>
              </a:rPr>
              <a:t>-1</a:t>
            </a:r>
          </a:p>
          <a:p>
            <a:endParaRPr lang="en-GB" sz="2400" baseline="30000" dirty="0">
              <a:latin typeface="Calibri"/>
              <a:cs typeface="Calibri"/>
            </a:endParaRPr>
          </a:p>
          <a:p>
            <a:r>
              <a:rPr lang="en-GB" sz="2400" dirty="0" smtClean="0">
                <a:latin typeface="Calibri"/>
                <a:cs typeface="Calibri"/>
              </a:rPr>
              <a:t>=</a:t>
            </a:r>
            <a:r>
              <a:rPr lang="en-GB" sz="2400" dirty="0" smtClean="0">
                <a:cs typeface="Calibri"/>
              </a:rPr>
              <a:t> 170 </a:t>
            </a:r>
            <a:r>
              <a:rPr lang="el-GR" sz="2400" dirty="0">
                <a:cs typeface="Calibri"/>
              </a:rPr>
              <a:t>μ</a:t>
            </a:r>
            <a:r>
              <a:rPr lang="en-GB" sz="2400" dirty="0" err="1">
                <a:cs typeface="Calibri"/>
              </a:rPr>
              <a:t>Sv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 smtClean="0"/>
              <a:t>week</a:t>
            </a:r>
            <a:r>
              <a:rPr lang="en-GB" sz="2400" baseline="30000" dirty="0" smtClean="0"/>
              <a:t>-1 </a:t>
            </a:r>
            <a:r>
              <a:rPr lang="en-GB" sz="2400" dirty="0" smtClean="0"/>
              <a:t>for </a:t>
            </a:r>
          </a:p>
          <a:p>
            <a:r>
              <a:rPr lang="en-GB" sz="2400" dirty="0"/>
              <a:t>c</a:t>
            </a:r>
            <a:r>
              <a:rPr lang="en-GB" sz="2400" dirty="0" smtClean="0"/>
              <a:t>ontinuous 15 MV operation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322813174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75779" name="Text Box 6"/>
              <p:cNvSpPr txBox="1">
                <a:spLocks noChangeArrowheads="1"/>
              </p:cNvSpPr>
              <p:nvPr/>
            </p:nvSpPr>
            <p:spPr bwMode="auto">
              <a:xfrm>
                <a:off x="243339" y="3080821"/>
                <a:ext cx="7127875" cy="28824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GB" sz="2000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GB" sz="2000" i="1">
                            <a:latin typeface="Cambria Math"/>
                          </a:rPr>
                          <m:t>𝑛</m:t>
                        </m:r>
                        <m:r>
                          <a:rPr lang="en-GB" sz="2000" i="1">
                            <a:latin typeface="Cambria Math"/>
                          </a:rPr>
                          <m:t>,</m:t>
                        </m:r>
                        <m:r>
                          <a:rPr lang="en-GB" sz="2000" b="0" i="1" smtClean="0">
                            <a:latin typeface="Cambria Math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GB" sz="2000" dirty="0" smtClean="0">
                    <a:cs typeface="Arial" charset="0"/>
                  </a:rPr>
                  <a:t> = </a:t>
                </a:r>
                <a:r>
                  <a:rPr lang="en-GB" sz="2000" dirty="0">
                    <a:cs typeface="Arial" charset="0"/>
                  </a:rPr>
                  <a:t>neutron </a:t>
                </a:r>
                <a:r>
                  <a:rPr lang="en-GB" sz="2000" dirty="0" smtClean="0">
                    <a:cs typeface="Arial" charset="0"/>
                  </a:rPr>
                  <a:t>dose equivalent at P</a:t>
                </a:r>
              </a:p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GB" sz="2000" dirty="0" smtClean="0">
                    <a:cs typeface="Arial" charset="0"/>
                  </a:rPr>
                  <a:t>H</a:t>
                </a:r>
                <a:r>
                  <a:rPr lang="en-GB" sz="2000" baseline="-25000" dirty="0" smtClean="0">
                    <a:cs typeface="Arial" charset="0"/>
                  </a:rPr>
                  <a:t>0</a:t>
                </a:r>
                <a:r>
                  <a:rPr lang="en-GB" sz="2000" dirty="0" smtClean="0">
                    <a:cs typeface="Arial" charset="0"/>
                  </a:rPr>
                  <a:t> = total neutron dose equivalent at d</a:t>
                </a:r>
                <a:r>
                  <a:rPr lang="en-GB" sz="2000" baseline="-25000" dirty="0" smtClean="0">
                    <a:cs typeface="Arial" charset="0"/>
                  </a:rPr>
                  <a:t>0</a:t>
                </a:r>
                <a:r>
                  <a:rPr lang="en-GB" sz="2000" dirty="0" smtClean="0">
                    <a:cs typeface="Arial" charset="0"/>
                  </a:rPr>
                  <a:t> from the target / unit absorbed dose of x-rays at the </a:t>
                </a:r>
                <a:r>
                  <a:rPr lang="en-GB" sz="2000" dirty="0" err="1" smtClean="0">
                    <a:cs typeface="Arial" charset="0"/>
                  </a:rPr>
                  <a:t>isocentre</a:t>
                </a:r>
                <a:endParaRPr lang="en-GB" sz="2000" dirty="0" smtClean="0">
                  <a:cs typeface="Arial" charset="0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GB" sz="2000" dirty="0">
                    <a:cs typeface="Arial" charset="0"/>
                  </a:rPr>
                  <a:t>d</a:t>
                </a:r>
                <a:r>
                  <a:rPr lang="en-GB" sz="2000" baseline="-25000" dirty="0" smtClean="0">
                    <a:cs typeface="Arial" charset="0"/>
                  </a:rPr>
                  <a:t>0</a:t>
                </a:r>
                <a:r>
                  <a:rPr lang="en-GB" sz="2000" dirty="0" smtClean="0">
                    <a:cs typeface="Arial" charset="0"/>
                  </a:rPr>
                  <a:t> = 1.41 m; d</a:t>
                </a:r>
                <a:r>
                  <a:rPr lang="en-GB" sz="2000" baseline="-25000" dirty="0" smtClean="0">
                    <a:cs typeface="Arial" charset="0"/>
                  </a:rPr>
                  <a:t>1</a:t>
                </a:r>
                <a:r>
                  <a:rPr lang="en-GB" sz="2000" dirty="0" smtClean="0">
                    <a:cs typeface="Arial" charset="0"/>
                  </a:rPr>
                  <a:t> </a:t>
                </a:r>
                <a:r>
                  <a:rPr lang="en-GB" sz="2000" dirty="0">
                    <a:cs typeface="Arial" charset="0"/>
                  </a:rPr>
                  <a:t>= 5</a:t>
                </a:r>
                <a:r>
                  <a:rPr lang="en-GB" sz="2000" dirty="0" smtClean="0">
                    <a:cs typeface="Arial" charset="0"/>
                  </a:rPr>
                  <a:t> m; d</a:t>
                </a:r>
                <a:r>
                  <a:rPr lang="en-GB" sz="2000" baseline="-25000" dirty="0" smtClean="0">
                    <a:cs typeface="Arial" charset="0"/>
                  </a:rPr>
                  <a:t>2</a:t>
                </a:r>
                <a:r>
                  <a:rPr lang="en-GB" sz="2000" dirty="0" smtClean="0">
                    <a:cs typeface="Arial" charset="0"/>
                  </a:rPr>
                  <a:t> </a:t>
                </a:r>
                <a:r>
                  <a:rPr lang="en-GB" sz="2000" dirty="0">
                    <a:cs typeface="Arial" charset="0"/>
                  </a:rPr>
                  <a:t>= </a:t>
                </a:r>
                <a:r>
                  <a:rPr lang="en-GB" sz="2000" dirty="0" smtClean="0">
                    <a:cs typeface="Arial" charset="0"/>
                  </a:rPr>
                  <a:t>4.5 m</a:t>
                </a:r>
              </a:p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GB" sz="2000" dirty="0" smtClean="0">
                    <a:cs typeface="Arial" charset="0"/>
                  </a:rPr>
                  <a:t>S</a:t>
                </a:r>
                <a:r>
                  <a:rPr lang="en-GB" sz="2000" baseline="-25000" dirty="0" smtClean="0">
                    <a:cs typeface="Arial" charset="0"/>
                  </a:rPr>
                  <a:t>0</a:t>
                </a:r>
                <a:r>
                  <a:rPr lang="en-GB" sz="2000" dirty="0" smtClean="0">
                    <a:cs typeface="Arial" charset="0"/>
                  </a:rPr>
                  <a:t> = S</a:t>
                </a:r>
                <a:r>
                  <a:rPr lang="en-GB" sz="2000" baseline="-25000" dirty="0" smtClean="0">
                    <a:cs typeface="Arial" charset="0"/>
                  </a:rPr>
                  <a:t>1</a:t>
                </a:r>
                <a:endParaRPr lang="en-GB" sz="2000" baseline="-25000" dirty="0">
                  <a:cs typeface="Arial" charset="0"/>
                </a:endParaRPr>
              </a:p>
            </p:txBody>
          </p:sp>
        </mc:Choice>
        <mc:Fallback>
          <p:sp>
            <p:nvSpPr>
              <p:cNvPr id="75779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3339" y="3080821"/>
                <a:ext cx="7127875" cy="288245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941" b="-105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243339" y="1628800"/>
                <a:ext cx="4692567" cy="9951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GB" sz="24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GB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GB" sz="2400" b="0" i="1" smtClean="0">
                              <a:latin typeface="Cambria Math"/>
                            </a:rPr>
                            <m:t>𝐷</m:t>
                          </m:r>
                        </m:sub>
                      </m:sSub>
                      <m:r>
                        <a:rPr lang="en-GB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4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GB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GB" sz="2400" b="0" i="1" smtClean="0">
                          <a:latin typeface="Cambria Math"/>
                        </a:rPr>
                        <m:t> . </m:t>
                      </m:r>
                      <m:d>
                        <m:dPr>
                          <m:ctrlPr>
                            <a:rPr lang="en-GB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GB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2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GB" sz="24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GB" sz="2400" b="0" i="1" smtClean="0">
                          <a:latin typeface="Cambria Math"/>
                        </a:rPr>
                        <m:t> . </m:t>
                      </m:r>
                      <m:sSup>
                        <m:sSupPr>
                          <m:ctrlPr>
                            <a:rPr lang="en-GB" sz="24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2400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24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sz="24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GB" sz="24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GB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GB" sz="2400" b="0" i="1" smtClean="0">
                          <a:latin typeface="Cambria Math"/>
                        </a:rPr>
                        <m:t> . </m:t>
                      </m:r>
                      <m:sSup>
                        <m:sSupPr>
                          <m:ctrlPr>
                            <a:rPr lang="en-GB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GB" sz="2400" b="0" i="1" smtClean="0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GB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sz="24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sz="24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sz="2400" b="0" i="1" smtClean="0"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339" y="1628800"/>
                <a:ext cx="4692567" cy="99514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43339" y="260648"/>
            <a:ext cx="50200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Kersey’s method for calculation of the</a:t>
            </a:r>
          </a:p>
          <a:p>
            <a:r>
              <a:rPr lang="en-GB" sz="2400" b="1" dirty="0" smtClean="0">
                <a:solidFill>
                  <a:srgbClr val="FF0000"/>
                </a:solidFill>
              </a:rPr>
              <a:t>neutron dose equivalent at P</a:t>
            </a:r>
          </a:p>
          <a:p>
            <a:r>
              <a:rPr lang="en-GB" sz="2400" dirty="0" smtClean="0"/>
              <a:t>(subsequently refined)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7678" y="4365104"/>
            <a:ext cx="374955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For representative values:</a:t>
            </a:r>
          </a:p>
          <a:p>
            <a:endParaRPr lang="en-GB" sz="2400" dirty="0" smtClean="0"/>
          </a:p>
          <a:p>
            <a:r>
              <a:rPr lang="en-GB" sz="2400" dirty="0" err="1" smtClean="0"/>
              <a:t>H</a:t>
            </a:r>
            <a:r>
              <a:rPr lang="en-GB" sz="2400" baseline="-25000" dirty="0" err="1" smtClean="0"/>
              <a:t>n,D</a:t>
            </a:r>
            <a:r>
              <a:rPr lang="en-GB" sz="2400" dirty="0" smtClean="0"/>
              <a:t> = 16 </a:t>
            </a:r>
            <a:r>
              <a:rPr lang="el-GR" sz="2400" dirty="0">
                <a:cs typeface="Calibri"/>
              </a:rPr>
              <a:t>μ</a:t>
            </a:r>
            <a:r>
              <a:rPr lang="en-GB" sz="2400" dirty="0" err="1">
                <a:cs typeface="Calibri"/>
              </a:rPr>
              <a:t>Sv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 smtClean="0">
                <a:cs typeface="Calibri"/>
              </a:rPr>
              <a:t>Gy</a:t>
            </a:r>
            <a:r>
              <a:rPr lang="en-GB" sz="2400" baseline="30000" dirty="0" smtClean="0">
                <a:cs typeface="Calibri"/>
              </a:rPr>
              <a:t>-1</a:t>
            </a:r>
          </a:p>
          <a:p>
            <a:endParaRPr lang="en-GB" sz="2400" baseline="30000" dirty="0" smtClean="0">
              <a:cs typeface="Calibri"/>
            </a:endParaRPr>
          </a:p>
          <a:p>
            <a:r>
              <a:rPr lang="en-GB" sz="2400" dirty="0" smtClean="0">
                <a:cs typeface="Calibri"/>
              </a:rPr>
              <a:t>= 9600 </a:t>
            </a:r>
            <a:r>
              <a:rPr lang="el-GR" sz="2400" dirty="0">
                <a:cs typeface="Calibri"/>
              </a:rPr>
              <a:t>μ</a:t>
            </a:r>
            <a:r>
              <a:rPr lang="en-GB" sz="2400" dirty="0" err="1">
                <a:cs typeface="Calibri"/>
              </a:rPr>
              <a:t>Sv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/>
              <a:t>week</a:t>
            </a:r>
            <a:r>
              <a:rPr lang="en-GB" sz="2400" baseline="30000" dirty="0"/>
              <a:t>-1 </a:t>
            </a:r>
            <a:r>
              <a:rPr lang="en-GB" sz="2400" dirty="0"/>
              <a:t>for </a:t>
            </a:r>
          </a:p>
          <a:p>
            <a:r>
              <a:rPr lang="en-GB" sz="2400" dirty="0"/>
              <a:t>continuous </a:t>
            </a:r>
            <a:r>
              <a:rPr lang="en-GB" sz="2400" dirty="0" smtClean="0"/>
              <a:t>18 </a:t>
            </a:r>
            <a:r>
              <a:rPr lang="en-GB" sz="2400" dirty="0"/>
              <a:t>MV </a:t>
            </a:r>
            <a:r>
              <a:rPr lang="en-GB" sz="2400" dirty="0" smtClean="0"/>
              <a:t>operation</a:t>
            </a:r>
          </a:p>
          <a:p>
            <a:r>
              <a:rPr lang="en-GB" sz="2400" dirty="0" smtClean="0"/>
              <a:t>(high – maze is too short)</a:t>
            </a:r>
            <a:endParaRPr lang="en-GB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2586" y="291298"/>
            <a:ext cx="3442067" cy="320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7150723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755576" y="404664"/>
            <a:ext cx="6624638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Doors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 dirty="0" smtClean="0"/>
              <a:t>Low energy </a:t>
            </a:r>
            <a:r>
              <a:rPr lang="en-GB" sz="2000" dirty="0" err="1" smtClean="0"/>
              <a:t>linacs</a:t>
            </a:r>
            <a:r>
              <a:rPr lang="en-GB" sz="2000" dirty="0" smtClean="0"/>
              <a:t> &lt; 10 MV: base door shielding on 0.2 MeV photons. </a:t>
            </a:r>
            <a:r>
              <a:rPr lang="en-GB" sz="2000" dirty="0" err="1" smtClean="0"/>
              <a:t>n.b.</a:t>
            </a:r>
            <a:r>
              <a:rPr lang="en-GB" sz="2000" dirty="0" smtClean="0"/>
              <a:t> transmitted leakage may increase this effective energy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 dirty="0" smtClean="0"/>
              <a:t>High energy </a:t>
            </a:r>
            <a:r>
              <a:rPr lang="en-GB" sz="2000" dirty="0" err="1" smtClean="0"/>
              <a:t>linacs</a:t>
            </a:r>
            <a:r>
              <a:rPr lang="en-GB" sz="2000" dirty="0" smtClean="0"/>
              <a:t>:  Use </a:t>
            </a:r>
            <a:r>
              <a:rPr lang="en-GB" sz="2000" dirty="0"/>
              <a:t>boron or lithium loaded polyethylene to attenuate neutrons by (n,</a:t>
            </a:r>
            <a:r>
              <a:rPr lang="el-GR" sz="2000" dirty="0">
                <a:cs typeface="Arial" charset="0"/>
              </a:rPr>
              <a:t>γ</a:t>
            </a:r>
            <a:r>
              <a:rPr lang="en-GB" sz="2000" dirty="0">
                <a:cs typeface="Arial" charset="0"/>
              </a:rPr>
              <a:t>) reaction.  N.B gamma rays (0.5 – 10 MeV) produced may also require </a:t>
            </a:r>
            <a:r>
              <a:rPr lang="en-GB" sz="2000" dirty="0" smtClean="0">
                <a:cs typeface="Arial" charset="0"/>
              </a:rPr>
              <a:t>shielding</a:t>
            </a:r>
            <a:endParaRPr lang="el-GR" sz="2000" dirty="0"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34681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 ~ 5 cm</a:t>
            </a:r>
            <a:endParaRPr lang="en-GB" dirty="0"/>
          </a:p>
        </p:txBody>
      </p:sp>
      <p:grpSp>
        <p:nvGrpSpPr>
          <p:cNvPr id="30" name="Group 29"/>
          <p:cNvGrpSpPr/>
          <p:nvPr/>
        </p:nvGrpSpPr>
        <p:grpSpPr>
          <a:xfrm>
            <a:off x="617204" y="4501558"/>
            <a:ext cx="8137300" cy="1585201"/>
            <a:chOff x="719312" y="4787106"/>
            <a:chExt cx="8137300" cy="1585201"/>
          </a:xfrm>
        </p:grpSpPr>
        <p:cxnSp>
          <p:nvCxnSpPr>
            <p:cNvPr id="8" name="Straight Arrow Connector 7"/>
            <p:cNvCxnSpPr/>
            <p:nvPr/>
          </p:nvCxnSpPr>
          <p:spPr>
            <a:xfrm flipH="1">
              <a:off x="755575" y="5712378"/>
              <a:ext cx="1" cy="58880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719312" y="4787106"/>
              <a:ext cx="0" cy="58089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/>
          </p:nvGrpSpPr>
          <p:grpSpPr>
            <a:xfrm>
              <a:off x="899592" y="4787106"/>
              <a:ext cx="4448470" cy="1514080"/>
              <a:chOff x="843610" y="5460030"/>
              <a:chExt cx="3796674" cy="1009387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843610" y="5628262"/>
                <a:ext cx="3796674" cy="67292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843610" y="5460030"/>
                <a:ext cx="3796674" cy="1682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43610" y="6301186"/>
                <a:ext cx="3796674" cy="1682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5903816" y="4797496"/>
              <a:ext cx="29527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l</a:t>
              </a:r>
              <a:r>
                <a:rPr lang="en-GB" dirty="0" smtClean="0"/>
                <a:t>ead:  reduce neutron energy</a:t>
              </a:r>
              <a:endParaRPr lang="en-GB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56619" y="5376539"/>
              <a:ext cx="28471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b</a:t>
              </a:r>
              <a:r>
                <a:rPr lang="en-GB" dirty="0" smtClean="0"/>
                <a:t>orated polyethylene:  (n,</a:t>
              </a:r>
              <a:r>
                <a:rPr lang="el-GR" dirty="0" smtClean="0">
                  <a:latin typeface="Calibri"/>
                  <a:cs typeface="Calibri"/>
                </a:rPr>
                <a:t>ϒ</a:t>
              </a:r>
              <a:r>
                <a:rPr lang="en-GB" dirty="0" smtClean="0">
                  <a:latin typeface="Calibri"/>
                  <a:cs typeface="Calibri"/>
                </a:rPr>
                <a:t>)</a:t>
              </a:r>
              <a:r>
                <a:rPr lang="en-GB" dirty="0" smtClean="0"/>
                <a:t> </a:t>
              </a:r>
              <a:endParaRPr lang="en-GB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956619" y="6002975"/>
              <a:ext cx="2741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l</a:t>
              </a:r>
              <a:r>
                <a:rPr lang="en-GB" dirty="0" smtClean="0"/>
                <a:t>ead:  attenuation of </a:t>
              </a:r>
              <a:r>
                <a:rPr lang="el-GR" dirty="0" smtClean="0">
                  <a:cs typeface="Calibri"/>
                </a:rPr>
                <a:t>ϒ</a:t>
              </a:r>
              <a:r>
                <a:rPr lang="en-GB" dirty="0" smtClean="0">
                  <a:cs typeface="Calibri"/>
                </a:rPr>
                <a:t> rays</a:t>
              </a:r>
              <a:r>
                <a:rPr lang="en-GB" dirty="0" smtClean="0"/>
                <a:t> </a:t>
              </a:r>
              <a:endParaRPr lang="en-GB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flipH="1">
              <a:off x="5374705" y="4975200"/>
              <a:ext cx="504055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5399760" y="5561205"/>
              <a:ext cx="504056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H="1">
              <a:off x="5399760" y="6175012"/>
              <a:ext cx="504056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685245" y="5299596"/>
              <a:ext cx="8771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door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6800" name="Straight Arrow Connector 76799"/>
          <p:cNvCxnSpPr/>
          <p:nvPr/>
        </p:nvCxnSpPr>
        <p:spPr>
          <a:xfrm>
            <a:off x="1187624" y="3614936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19672" y="3614936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051720" y="3598168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581387" y="3614936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022243" y="3598168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460300" y="361750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929329" y="361750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367808" y="361750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825008" y="3614936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907704" y="60373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3347864" y="60373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672608" y="60373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803" name="Straight Connector 76802"/>
          <p:cNvCxnSpPr/>
          <p:nvPr/>
        </p:nvCxnSpPr>
        <p:spPr>
          <a:xfrm>
            <a:off x="519539" y="6591702"/>
            <a:ext cx="6303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82760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49338" y="1773238"/>
            <a:ext cx="6523037" cy="4229100"/>
          </a:xfrm>
          <a:noFill/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4427984" y="6211888"/>
            <a:ext cx="460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dirty="0"/>
              <a:t>Source: wardray-premise.com; </a:t>
            </a:r>
            <a:r>
              <a:rPr lang="en-GB" dirty="0" err="1"/>
              <a:t>Accuray</a:t>
            </a:r>
            <a:r>
              <a:rPr lang="en-GB" dirty="0"/>
              <a:t>®</a:t>
            </a:r>
          </a:p>
          <a:p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1042988" y="549275"/>
            <a:ext cx="73453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3200" dirty="0" err="1">
                <a:latin typeface="Arial" charset="0"/>
                <a:cs typeface="Arial" charset="0"/>
              </a:rPr>
              <a:t>Cyberknife</a:t>
            </a:r>
            <a:endParaRPr lang="en-GB" sz="3200" dirty="0">
              <a:latin typeface="Arial" charset="0"/>
              <a:cs typeface="Arial" charset="0"/>
            </a:endParaRPr>
          </a:p>
          <a:p>
            <a:r>
              <a:rPr lang="en-GB" sz="2800" dirty="0">
                <a:latin typeface="Arial" charset="0"/>
                <a:cs typeface="Arial" charset="0"/>
              </a:rPr>
              <a:t>(</a:t>
            </a:r>
            <a:r>
              <a:rPr lang="en-GB" sz="2800" dirty="0" err="1"/>
              <a:t>CyberKnife</a:t>
            </a:r>
            <a:r>
              <a:rPr lang="en-GB" sz="2800" dirty="0"/>
              <a:t>® Robotic Radiosurgery System)</a:t>
            </a:r>
            <a:endParaRPr lang="en-GB" sz="28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13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4464496" cy="5629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0393916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4249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Materials for shielding</a:t>
            </a:r>
          </a:p>
          <a:p>
            <a:endParaRPr lang="en-GB" dirty="0"/>
          </a:p>
          <a:p>
            <a:r>
              <a:rPr lang="en-GB" dirty="0" smtClean="0"/>
              <a:t>Concrete</a:t>
            </a:r>
          </a:p>
          <a:p>
            <a:r>
              <a:rPr lang="en-GB" dirty="0" err="1" smtClean="0"/>
              <a:t>Barytes</a:t>
            </a:r>
            <a:r>
              <a:rPr lang="en-GB" dirty="0" smtClean="0"/>
              <a:t> concrete</a:t>
            </a:r>
          </a:p>
          <a:p>
            <a:r>
              <a:rPr lang="en-GB" dirty="0" smtClean="0"/>
              <a:t>Steel</a:t>
            </a:r>
          </a:p>
          <a:p>
            <a:r>
              <a:rPr lang="en-GB" dirty="0" smtClean="0"/>
              <a:t>Lead</a:t>
            </a:r>
          </a:p>
          <a:p>
            <a:r>
              <a:rPr lang="en-GB" dirty="0" smtClean="0"/>
              <a:t>High density composite materials (</a:t>
            </a:r>
            <a:r>
              <a:rPr lang="en-GB" dirty="0" err="1" smtClean="0"/>
              <a:t>e.g.Ledite</a:t>
            </a:r>
            <a:r>
              <a:rPr lang="en-GB" dirty="0" smtClean="0">
                <a:sym typeface="Symbol"/>
              </a:rPr>
              <a:t></a:t>
            </a:r>
            <a:r>
              <a:rPr lang="en-GB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876528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1639339"/>
            <a:ext cx="4896543" cy="2570397"/>
            <a:chOff x="683568" y="1484782"/>
            <a:chExt cx="7920880" cy="3866543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520133" y="1700808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20133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168205" y="2348880"/>
              <a:ext cx="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58035" y="2348880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28258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6766547" y="5304896"/>
              <a:ext cx="7577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 rot="16200000">
              <a:off x="3901902" y="4123072"/>
              <a:ext cx="1588148" cy="775498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rot="10800000">
              <a:off x="3707904" y="1484782"/>
              <a:ext cx="1872207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6766547" y="2348880"/>
              <a:ext cx="1017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 rot="16200000">
              <a:off x="493823" y="3408840"/>
              <a:ext cx="2984019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16200000">
              <a:off x="5614272" y="3430679"/>
              <a:ext cx="2937588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179789" y="3507600"/>
              <a:ext cx="1032371" cy="1322677"/>
              <a:chOff x="2062440" y="7086271"/>
              <a:chExt cx="1032371" cy="1322677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362603" y="7086271"/>
                <a:ext cx="432048" cy="26304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2062440" y="7376577"/>
                <a:ext cx="1032371" cy="103237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20" name="Picture 4" descr="https://missmanganssciencesite.pbworks.com/f/5354elec%5B1%5D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5921" y="3363451"/>
              <a:ext cx="1420106" cy="195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683568" y="5342111"/>
              <a:ext cx="7920880" cy="92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4228565" y="1802131"/>
            <a:ext cx="4896543" cy="2426787"/>
            <a:chOff x="683568" y="1700808"/>
            <a:chExt cx="7920880" cy="365051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1520133" y="1700808"/>
              <a:ext cx="60041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0133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0133" y="5304896"/>
              <a:ext cx="6480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2168205" y="2348880"/>
              <a:ext cx="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158035" y="2348880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528258" y="1700808"/>
              <a:ext cx="0" cy="3604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6766547" y="5304896"/>
              <a:ext cx="7577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/>
            <p:cNvSpPr/>
            <p:nvPr/>
          </p:nvSpPr>
          <p:spPr>
            <a:xfrm rot="16200000">
              <a:off x="3901902" y="4123072"/>
              <a:ext cx="1588148" cy="775498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rot="10800000">
              <a:off x="3707904" y="1700809"/>
              <a:ext cx="1872207" cy="66649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6766547" y="2348880"/>
              <a:ext cx="10171" cy="2956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/>
            <p:cNvSpPr/>
            <p:nvPr/>
          </p:nvSpPr>
          <p:spPr>
            <a:xfrm rot="16200000">
              <a:off x="493823" y="3408840"/>
              <a:ext cx="2984019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16200000">
              <a:off x="5614272" y="3430679"/>
              <a:ext cx="2937588" cy="882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179789" y="3507600"/>
              <a:ext cx="1032371" cy="1322677"/>
              <a:chOff x="2062440" y="7086271"/>
              <a:chExt cx="1032371" cy="1322677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2362603" y="7086271"/>
                <a:ext cx="432048" cy="26304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2062440" y="7376577"/>
                <a:ext cx="1032371" cy="103237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42" name="Picture 4" descr="https://missmanganssciencesite.pbworks.com/f/5354elec%5B1%5D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5921" y="3363451"/>
              <a:ext cx="1420106" cy="195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683568" y="5342111"/>
              <a:ext cx="7920880" cy="92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938034" y="692696"/>
            <a:ext cx="1274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concrete</a:t>
            </a:r>
            <a:endParaRPr lang="en-GB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4804802" y="692696"/>
            <a:ext cx="778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steel</a:t>
            </a:r>
            <a:endParaRPr lang="en-GB" sz="2400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720097" y="1154361"/>
            <a:ext cx="427549" cy="33042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5436096" y="1154361"/>
            <a:ext cx="1165459" cy="48497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466809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640"/>
            <a:ext cx="7772400" cy="1143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Ledite</a:t>
            </a:r>
            <a:r>
              <a:rPr lang="en-GB" sz="3200" baseline="30000" dirty="0" err="1">
                <a:solidFill>
                  <a:schemeClr val="bg1"/>
                </a:solidFill>
              </a:rPr>
              <a:t>TM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056784" cy="507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648609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9694491"/>
              </p:ext>
            </p:extLst>
          </p:nvPr>
        </p:nvGraphicFramePr>
        <p:xfrm>
          <a:off x="179512" y="260648"/>
          <a:ext cx="5184576" cy="3456384"/>
        </p:xfrm>
        <a:graphic>
          <a:graphicData uri="http://schemas.openxmlformats.org/presentationml/2006/ole">
            <p:oleObj spid="_x0000_s13502" name="CorelPhotoPaint.Image.8" r:id="rId3" imgW="14628571" imgH="9752381" progId="">
              <p:embed/>
            </p:oleObj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965942"/>
              </p:ext>
            </p:extLst>
          </p:nvPr>
        </p:nvGraphicFramePr>
        <p:xfrm>
          <a:off x="5436096" y="1484784"/>
          <a:ext cx="3384376" cy="5126280"/>
        </p:xfrm>
        <a:graphic>
          <a:graphicData uri="http://schemas.openxmlformats.org/presentationml/2006/ole">
            <p:oleObj spid="_x0000_s13503" name="CorelPhotoPaint.Image.8" r:id="rId4" imgW="9752381" imgH="14628571" progId="">
              <p:embed/>
            </p:oleObj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104" y="188640"/>
            <a:ext cx="3384376" cy="1143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Ledite</a:t>
            </a:r>
            <a:r>
              <a:rPr lang="en-GB" sz="3200" baseline="30000" dirty="0" err="1">
                <a:solidFill>
                  <a:schemeClr val="bg1"/>
                </a:solidFill>
              </a:rPr>
              <a:t>TM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3808063"/>
              </p:ext>
            </p:extLst>
          </p:nvPr>
        </p:nvGraphicFramePr>
        <p:xfrm>
          <a:off x="-4629150" y="685800"/>
          <a:ext cx="2609850" cy="1981200"/>
        </p:xfrm>
        <a:graphic>
          <a:graphicData uri="http://schemas.openxmlformats.org/presentationml/2006/ole">
            <p:oleObj spid="_x0000_s13504" name="Document" r:id="rId5" imgW="20242389" imgH="4354103" progId="Word.Document.8">
              <p:embed/>
            </p:oleObj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0278440"/>
              </p:ext>
            </p:extLst>
          </p:nvPr>
        </p:nvGraphicFramePr>
        <p:xfrm>
          <a:off x="107504" y="4005064"/>
          <a:ext cx="5040561" cy="2395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187"/>
                <a:gridCol w="1680187"/>
                <a:gridCol w="1680187"/>
              </a:tblGrid>
              <a:tr h="52675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Physical density</a:t>
                      </a:r>
                    </a:p>
                    <a:p>
                      <a:r>
                        <a:rPr lang="en-GB" dirty="0" smtClean="0"/>
                        <a:t>kg m</a:t>
                      </a:r>
                      <a:r>
                        <a:rPr lang="en-GB" baseline="30000" dirty="0" smtClean="0"/>
                        <a:t>-2</a:t>
                      </a:r>
                      <a:endParaRPr lang="en-GB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Density relative to concrete</a:t>
                      </a:r>
                      <a:endParaRPr lang="en-GB" dirty="0"/>
                    </a:p>
                  </a:txBody>
                  <a:tcPr/>
                </a:tc>
              </a:tr>
              <a:tr h="493826">
                <a:tc>
                  <a:txBody>
                    <a:bodyPr/>
                    <a:lstStyle/>
                    <a:p>
                      <a:r>
                        <a:rPr lang="en-GB" dirty="0" smtClean="0"/>
                        <a:t>Concrete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2350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1.0</a:t>
                      </a:r>
                      <a:endParaRPr lang="en-GB" dirty="0"/>
                    </a:p>
                  </a:txBody>
                  <a:tcPr/>
                </a:tc>
              </a:tr>
              <a:tr h="493826">
                <a:tc>
                  <a:txBody>
                    <a:bodyPr/>
                    <a:lstStyle/>
                    <a:p>
                      <a:r>
                        <a:rPr lang="en-GB" dirty="0" smtClean="0"/>
                        <a:t>XN 240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3844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1.64</a:t>
                      </a:r>
                      <a:endParaRPr lang="en-GB" dirty="0"/>
                    </a:p>
                  </a:txBody>
                  <a:tcPr/>
                </a:tc>
              </a:tr>
              <a:tr h="493826">
                <a:tc>
                  <a:txBody>
                    <a:bodyPr/>
                    <a:lstStyle/>
                    <a:p>
                      <a:r>
                        <a:rPr lang="en-GB" dirty="0" smtClean="0"/>
                        <a:t>XN 288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4613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1.96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076657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78984"/>
            <a:ext cx="5024809" cy="358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75" y="257969"/>
            <a:ext cx="4219575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32040" y="980728"/>
            <a:ext cx="3682752" cy="11430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Intensity Modulated Radiotherapy (IMRT)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0249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Intensity Modulated Radiotherapy (IMRT)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2800" dirty="0" smtClean="0"/>
                  <a:t>IMRT  uses small beams produced by </a:t>
                </a:r>
                <a:r>
                  <a:rPr lang="en-GB" sz="2800" dirty="0" err="1" smtClean="0"/>
                  <a:t>multileaf</a:t>
                </a:r>
                <a:r>
                  <a:rPr lang="en-GB" sz="2800" dirty="0" smtClean="0"/>
                  <a:t> collimators</a:t>
                </a:r>
              </a:p>
              <a:p>
                <a:r>
                  <a:rPr lang="en-GB" sz="2800" dirty="0" smtClean="0"/>
                  <a:t>Monitor Units required are higher than for conventional treatments (for the same prescribed dose).  Beam is on for longer</a:t>
                </a:r>
              </a:p>
              <a:p>
                <a:r>
                  <a:rPr lang="en-GB" sz="2800" dirty="0" smtClean="0"/>
                  <a:t>IMRT factor (C</a:t>
                </a:r>
                <a:r>
                  <a:rPr lang="en-GB" sz="2800" baseline="-25000" dirty="0" smtClean="0"/>
                  <a:t>I</a:t>
                </a:r>
                <a:r>
                  <a:rPr lang="en-GB" sz="2800" dirty="0" smtClean="0"/>
                  <a:t>)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GB" b="0" i="1" smtClean="0">
                              <a:latin typeface="Cambria Math"/>
                            </a:rPr>
                            <m:t>𝐼</m:t>
                          </m:r>
                        </m:sub>
                      </m:sSub>
                      <m:r>
                        <a:rPr lang="en-GB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𝑀𝑈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𝐼𝑀𝑅𝑇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/>
                                </a:rPr>
                                <m:t>𝑀𝑈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/>
                                </a:rPr>
                                <m:t>𝑐𝑜𝑛𝑣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b="0" dirty="0" smtClean="0"/>
              </a:p>
              <a:p>
                <a:pPr marL="457200" lvl="1" indent="0">
                  <a:buNone/>
                </a:pPr>
                <a:r>
                  <a:rPr lang="en-GB" dirty="0" smtClean="0"/>
                  <a:t>(C</a:t>
                </a:r>
                <a:r>
                  <a:rPr lang="en-GB" baseline="-25000" dirty="0" smtClean="0"/>
                  <a:t>I </a:t>
                </a:r>
                <a:r>
                  <a:rPr lang="en-GB" dirty="0" smtClean="0"/>
                  <a:t>≈ 2-10)</a:t>
                </a: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259" t="-12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5591376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0038"/>
            <a:ext cx="8229600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IMRT  does not significantly increase:</a:t>
            </a:r>
          </a:p>
          <a:p>
            <a:pPr marL="0" indent="0">
              <a:buNone/>
            </a:pPr>
            <a:r>
              <a:rPr lang="en-GB" sz="2800" dirty="0"/>
              <a:t>	</a:t>
            </a:r>
            <a:r>
              <a:rPr lang="en-GB" sz="2800" dirty="0" smtClean="0"/>
              <a:t>(</a:t>
            </a:r>
            <a:r>
              <a:rPr lang="en-GB" sz="2800" dirty="0" err="1" smtClean="0"/>
              <a:t>i</a:t>
            </a:r>
            <a:r>
              <a:rPr lang="en-GB" sz="2800" dirty="0" smtClean="0"/>
              <a:t>) primary barrier workload</a:t>
            </a:r>
          </a:p>
          <a:p>
            <a:pPr marL="0" indent="0">
              <a:buNone/>
            </a:pPr>
            <a:r>
              <a:rPr lang="en-GB" sz="2800" dirty="0"/>
              <a:t>	</a:t>
            </a:r>
            <a:r>
              <a:rPr lang="en-GB" sz="2800" dirty="0" smtClean="0"/>
              <a:t>(ii) patient scatter</a:t>
            </a:r>
          </a:p>
          <a:p>
            <a:pPr marL="0" indent="0">
              <a:buNone/>
            </a:pPr>
            <a:r>
              <a:rPr lang="en-GB" sz="2800" dirty="0" smtClean="0"/>
              <a:t>	(total patient doses are similar)</a:t>
            </a:r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 smtClean="0"/>
              <a:t>Leakage components are higher because beam is on for longer – implications for secondary barriers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rgbClr val="FF0000"/>
                </a:solidFill>
                <a:latin typeface="+mn-lt"/>
              </a:rPr>
              <a:t>Intensity Modulated Radiotherapy (IMRT)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10853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815440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Leakage workload modifications</a:t>
            </a:r>
            <a:endParaRPr lang="en-GB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395536" y="1772816"/>
                <a:ext cx="8529258" cy="4226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GB" sz="2800" dirty="0" smtClean="0"/>
                  <a:t>“Conventional”  workload at 6 MV (W) </a:t>
                </a:r>
                <a:r>
                  <a:rPr lang="en-GB" sz="2800" dirty="0"/>
                  <a:t>= 600 </a:t>
                </a:r>
                <a:r>
                  <a:rPr lang="en-GB" sz="2800" dirty="0" err="1"/>
                  <a:t>Gy</a:t>
                </a:r>
                <a:r>
                  <a:rPr lang="en-GB" sz="2800" dirty="0"/>
                  <a:t> </a:t>
                </a:r>
                <a:r>
                  <a:rPr lang="en-GB" sz="2800" dirty="0" smtClean="0"/>
                  <a:t>week</a:t>
                </a:r>
                <a:r>
                  <a:rPr lang="en-GB" sz="2800" baseline="30000" dirty="0" smtClean="0"/>
                  <a:t>-1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sz="2800" baseline="30000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sz="2800" dirty="0" smtClean="0"/>
                  <a:t>Assume  fraction f of treatments are IMRT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endParaRPr lang="en-GB" sz="2800" dirty="0"/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GB" sz="2800" dirty="0" smtClean="0"/>
                  <a:t>C</a:t>
                </a:r>
                <a:r>
                  <a:rPr lang="en-GB" sz="2800" baseline="-25000" dirty="0" smtClean="0"/>
                  <a:t>I</a:t>
                </a:r>
                <a:r>
                  <a:rPr lang="en-GB" sz="2800" dirty="0" smtClean="0"/>
                  <a:t> = 5</a:t>
                </a:r>
              </a:p>
              <a:p>
                <a:endParaRPr lang="en-GB" sz="2800" dirty="0"/>
              </a:p>
              <a:p>
                <a:r>
                  <a:rPr lang="en-GB" sz="2800" dirty="0" smtClean="0"/>
                  <a:t>Modified workload (W*) is given by: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GB" sz="2800" b="0" i="1" smtClean="0">
                              <a:latin typeface="Cambria Math"/>
                            </a:rPr>
                            <m:t>𝑊</m:t>
                          </m:r>
                        </m:e>
                        <m:sup>
                          <m:r>
                            <a:rPr lang="en-GB" sz="2800" b="0" i="1" smtClean="0">
                              <a:latin typeface="Cambria Math"/>
                            </a:rPr>
                            <m:t>∗</m:t>
                          </m:r>
                        </m:sup>
                      </m:sSup>
                      <m:r>
                        <a:rPr lang="en-GB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GB" sz="28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GB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/>
                                </a:rPr>
                                <m:t>1−</m:t>
                              </m:r>
                              <m:r>
                                <a:rPr lang="en-GB" sz="2800" b="0" i="1" smtClean="0">
                                  <a:latin typeface="Cambria Math"/>
                                </a:rPr>
                                <m:t>𝑓</m:t>
                              </m:r>
                            </m:e>
                          </m:d>
                          <m:r>
                            <a:rPr lang="en-GB" sz="2800" b="0" i="1" smtClean="0">
                              <a:latin typeface="Cambria Math"/>
                            </a:rPr>
                            <m:t>. 600</m:t>
                          </m:r>
                        </m:e>
                      </m:d>
                      <m:r>
                        <a:rPr lang="en-GB" sz="2800" b="0" i="1" smtClean="0">
                          <a:latin typeface="Cambria Math"/>
                        </a:rPr>
                        <m:t>+[</m:t>
                      </m:r>
                      <m:r>
                        <a:rPr lang="en-GB" sz="2800" b="0" i="1" smtClean="0">
                          <a:latin typeface="Cambria Math"/>
                        </a:rPr>
                        <m:t>𝑓</m:t>
                      </m:r>
                      <m:r>
                        <a:rPr lang="en-GB" sz="2800" b="0" i="1" smtClean="0">
                          <a:latin typeface="Cambria Math"/>
                        </a:rPr>
                        <m:t>.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/>
                            </a:rPr>
                            <m:t>𝐼</m:t>
                          </m:r>
                        </m:sub>
                      </m:sSub>
                      <m:r>
                        <a:rPr lang="en-GB" sz="2800" b="0" i="1" smtClean="0">
                          <a:latin typeface="Cambria Math"/>
                        </a:rPr>
                        <m:t> . 600]</m:t>
                      </m:r>
                    </m:oMath>
                  </m:oMathPara>
                </a14:m>
                <a:endParaRPr lang="en-GB" sz="2800" dirty="0" smtClean="0"/>
              </a:p>
              <a:p>
                <a:endParaRPr lang="en-GB" dirty="0"/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772816"/>
                <a:ext cx="8529258" cy="422679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501" t="-12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9386233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g;base64,/9j/4AAQSkZJRgABAQAAAQABAAD/2wCEAAkGBhQSERQUEhQWFBUVFxQUFRUWFxcWFhUVFxQVFBUXGBUaHCYeFxokGRQUHy8gIycpLCwsFR4xNTAqNSYrLCkBCQoKDgwOFw8PGikcHRwpKSwsLCkpKSkpLCksKSkpLCwpLCwsKSksLCkpKSwpKSkpLCksKSkpKSwpKSksLCksKf/AABEIAMkA+wMBIgACEQEDEQH/xAAcAAACAwEBAQEAAAAAAAAAAAAEBQIDBgcBAAj/xABKEAACAAMFBAYGBggEBQUBAAABAgADEQQFEiExQVFhcQYTMoGRoSJCkrHB0QcjUmJy8BQVM3OCorLhQ2PC8RYlNDVTJIOTo7MX/8QAGQEAAwEBAQAAAAAAAAAAAAAAAAECAwQF/8QAKBEAAgICAgIBAgcBAAAAAAAAAAECERIhAzFBURMiQgRhcYGR0eFS/9oADAMBAAIRAxEAPwDtNlkdWioNFVVHcAPhFtY8j6AD2sfVjyPoAPaxEr3co9j4wAVNXgfI+P8AaBJ0zeCOeniKiDmgCb6R+6Mj94/ZHDf4b4pCBWWuZ0ByH2iNp4Dzgedxzgqco/2ygObXfXn8xAMBtKg1DLWquAakAFqAEDQEZwPedy4TjQFa55ejTMg1I5cs4LmnePiIH6obAO6kBVgUkkr6WZzFaUqAaA04x8TruGpOQEXWmaEFWy3D1m+QhHbraXzYhVGdK0A4k/Exm5eENI9tV45YZeQ2nQnkPVELZiA5EVrspWDZFhmPmiFstuh2CmynOGP/AA+UWoY4iSoKAgK5ILBnqoC57idwhvia3LRD5V9uzIzrnWtZZMtuBy8I9l3jPk9tesX7S694090bGZc4mEzG0K51Z/QOGq1oKFqbKjyzWTrlcdnPSg31yFDpqCOEYdFqafYNYr7lzMg2e0HJvAwzsFpCUqpIGhWldKaEinie6MzabvlvqACDSq5EEajLbmPGIoZ8rst1q7mybubb5xam12Vo1VrnhwAoIyGbEVHcKjxMDBAAAMgMoVWa/VJwt6Dbny8NhhojiNE7CjzP8/KKzK3H5eHygikeFYYA2PfkfI8j8I9K74uKViHVkaabj8Ds8xAIVz7vY5DPj/YxQt1MdcvD+8PVlg6Hu2+A151pFbDdCoQDJsIUV/sK/GLS3f5D5+UW9X/udY96mGBUCeXLL+/nHlIvEr4xISYYHYI+j6PoRB9H0fR9AB9Hxj6KZ0w6LqduxRvPwG3xgArnzSaqMqUxEbNtBTb7q13RQzjQUyyA3CPbXPEqWTRiFzNM2OeZ461J3VOyFs+9lJoqmb6MxiUKsAEKg5mgNQ2WewxQBExoGmGK5FtWZXCSCpoynUbqg1FDsIyO+PWffTLU7ufyhN0MpmD+28wDbLaE0oz+S895yETtVs1w5DaxyJH+kRnbdeAoRLIqNpFVJ3AVFdm3blEpS5NRQ21HsKlWN5zE6nax2fncId2Lo9LFMQDb6nxFNKcIz9nvOYjGqoK0NZRwMRQV9CYuWzLF6uzOHUrpDLy9JkP+YCp9psm7iY6uLgl2jHk5V5HFn6MyUzkjqD/lUUd8sgofZrxi8ll7ay51NCPq5gpnkCSpz+8vKFU6/wAJQN6RYeiq5u3FVUVI46DaRHsq0zHpiHVLtVGrNb8UzMS+SVO5xpFy4JedmXyrwG3n0lTJELCYaVl0pMG0H0qIBl2sVDvhSbomTjWacjWqSywLZf4k0kM2uargBpni1LYCUqFJaAIdVIBBO0n7RO0mpMUiVhFJTNKpnRaFa/gaoHcBEfAJ8mwIXbgl9WkpQAMlNAmWqjKgrXflUUhfO6JYvSUqgOoqTSuehAFBkKA1z1jQLaZvrKH3lPRPejGh9o8oEmXpLDFanrMvqQpEwfwGhGR1NBxhfF4ZcZVtMyd4dGnGTIJi7wDoNtCAwhOLteX+xcgfYf0l7jqI6BNV3BBHVKddGmEZVqT6CZcGyrnA9qsck1Iqx1YkksTTXETwjPk4Uto1hyt9mMl3yUNJyGX97tIeTDSGkq0KwBBFDoQdeUeTaAsCpoORB4UrnTlA8u4kerSWMs7ShqP4k/2jLGSNVJMPpu8/lHxk78/zugOlok9tOsX7crM96aiC7FeMuYMqE58CKjaIaGVdYpoNdCO/Sh2Rd1e8V4+t/fvoeMGSxkKGtAADXEQBoBu8o9/R/wAn+3zhkgjWPKozG8bDsqNVPOKzLH9tT4QxWWwzBI5Ze7Zwi6XIVu0MJ+0o9E/iQac18IdCFQlbh4/IfOJiznf5L8QffDg3YRsyOhGYPIxP9X/nKHQG3j6BesYbYhMvDAKuUUE4QWOGppWldNAYyUrCg2PoDW2k6LUb1Kv7jFU68QNajgQV94ihBs2dTTMnQfE8BFBNOJ2nefhAYtVc6gk7QfIcIg1phhQS7QIbOtSwUAkEFgMJIOtSNe+Pv0iPDPEKyqA50xJYJAALZ5UxNxr8TCS8r1CCrmg9VFzJ7tvMw/mWRHJLCh55nidkLrfcknUg1I7WGumQBYUz5xm7b2UjD2q/J0xiMClNiK1G4Yg4ox7wOEWSr1QD60NL/HLmFeeJQU840f6iDNhXEGpiAIBqKV100ptrFM643TYeYqP7R0LmxWKS/gylxtu7f8lUgy6B2mAKxFKCuPFsUL2jwAghpbs2FaS5daVqHmNwAzVO/EctBC6bdoJqVFdK0oaHUYlodkV2ayPKNZbutK5VDrmScwaMcyT2siTvjph+KbdPo55cFDmzWSzyThVjKYkCoxKZh2VY1Dmp211yhxJcYaqRMG9jhPtLl/LGYn3k7D6xVcjQ5rQ78LVA7mhOl5zlVwV6shlKt2pTKKkVXtFtNuRCkV2VPkf2tP8AeiVD2mjo8q0Ie2hQbWVg45+jXzAi6XNkuPqWM7ZVSuCvF9PZqY5narwoS3WdfLWiyyXxBHFK0lnPP0NTWucUv0wmpXSawpVmLtMQEAilBiFammYGWukcz5pXVP8Ab/f7LUEdOn2RmBrNy2y1qg3Zv2j/ACjhAM1gq4BLUr9mgK+WUcvs3Tm1MWws00jNUYB2NWoaGoZRkduwEamGVjvS2Tc5oWU2Wjsx9kbdPWjWPLH7tfr/AIS4S+01s6yufSRzL3KcTr4HQfhIhBb71mI2BqTP3Zqc/tJ6veYvkyJs3J3eZ90k09hKE/xEwzkdFnIoQJa7moo9hfjB89PSL+G1tmbe0TH2LL5+m/sqcI72PKISrDRgwxF61Uk1IP3USig8hWNrI6MSxqS38q+Az84b2K7MA9BVHFRn84ynOU+2aQ44x6M7dEq1mmJAy75h6tu6gJ8VMM7f0es079ooDfbTJx/ENe+sPDZgSuEVpXEGBaoypQggA1Gp3nLdf+g1OSheH9h84yo0MtZrkMtcNWcVOFmArQ6AlciRvgpbBTXLnGml2Om092Qi1JCjQDnSCxGWmWOgrhY7clPx+ED2W0SiwUzpKsxoEaYocncFYg17o0nSCSWsloVci0mcARkQTLYCh2GOS9Afo6lTLBZbWjBJ7S5jPjq8qaOsmDDNlgglcIWudMtIpMNnW7LdmHUnPUZUPMaHwi8WNfsj3fCJWRh1aZBfRXIZAeiMhwifWjf74jIChhCLpVZ5kySiy0LnrasFzOHAwrTaKkRxmzdJnBAV2UkgCjYczlrUAd8P0v8At6KGrOK7/wBqvj6QMZx1tFuI2mSJksenKmIRtKuvmQPKLLNf8xR6M56V0xYgM9KZjxhLZ/pLtI9dT/CB/TSCv/6OW/ayZUzmAf6w0afL7JwY4fpFMwKzdWxLzFOJAKhUlNqKGtXPjEx0jI/w/YmMPJgwhN/xXZHAD2bCASRgNACwAJojLsVdmyJfrCwP602XXv8Aeje+DOA8WPpfSBDqXX8SqwHepB8oJmW5lYggEgkVBpoaRnJcuQ1MFqXUZMoGQOnb17oczpoZmK5gsxFM8iSYznJfaOKfkLF7DaCPOLFvgbx7vfClopcxnmy6NALz3HL87IpN9oDm2ffGfPhE1c7TXnn74rIKNALQkz7LeH+8Qa7ZbbxyPzhXJnEbvd7oNk2ymzwh2gJzejwIJDU5/wBqwE/RxvVocgdxodDQ0O0bIbyLYTpXwPwi9bVXaPjFbZOjA330N6ztyxUbcOvPQ98Jbu6KUmMJiOVAFFJbBqdP9466Ju+Pls6k1wgn8Iill4Yqj6MXZLlYiiJRdyig+UO7t6OBc5ikgEDRmFSCdFFSMtldRGmlWQmDZViA1hqPsTYvWxYPRFFH3KD4Ral21/vDNZQGgiFotaS+26r+IgV5b4dklCXf3coISzgQvmdIpQ7Id+S0Hi+EQJM6ROeyirxYlz7Ip74Vjofx8YzD2+a2sxhwQBPOhYe1Bt3qWlISSx9LNiWOTsBmak5ARLlQUNjaVG0d2fuiBtY2AnyihZUWrJiHNlUfOxcEEAAgg7TQikZix9C5lllqljn1REZFl2lQ4FRQ4ZssKy1OeYYbgI1qpEsMOLkSyuVJCgDcAPAUiVInSPqQYBZ+KVvCYPXbxrFqXs42g81HygQSidkfGWRsjor8hWxmnSB9oU+I+MXp0kO1fA/2hHH0S4x9DyZok6SrtDDwPxi9OkSHaRzB+EZaPRE4RKzZsEvtD/iDvy98FSbx+y3gflGLkWOY/YRm/Cpb3CGNl6JWyYQJdktDE6UkzPfhpE/EvY8zZSr8njSa4/iJHgY0NzybznhTJQTVbRz1RXvYMMPI58Ij0K+gycGlzbdN6sKyv+jpSYWoQcMxq4AMqEDFltEdrkSFlJQZAeA4ADIDgInBIeRjbq6E2o52mZIThKDufFiAPODJvRqQms5yeAUD3GGV4XgdK90JZk4mLUEQ2yRu2UNC55kfARH9EXYT5GKus415Zx7j4Hwi8Y+icmRt93lpdEIZsSmlcByxA0Jy2jbAuC0oCKTsgaDKaNNaZwaJndzyi1jiGE1pwJUjiGGYPKHSSpBfsq/WTIxBC65VUqfIiGlhtpdSRQUNNcQ7IO0VGsYq/rytliAdZzzJBIGJgpKE6LMFNugYZHgcoBkfSpNHaSW3JSpPsn4RlKa6qi1FnTGvR02A+IgROlE1+yqL4sfgPKMTJ+lBZjBDZzU5VVxQZV0K8I0FxsJhEZZNlVQ/S0zH7THuy8hSB7dJOJKDY/vSHVmkKBv5AxXbmUFScIADdpgmpXfyikmTaM9PsUxgAj9XvOBXJG4YshzIMRl9HMXbmz5nAzTLX2ZAlg99YvvTpVKkjJpTncsxTTdX/aKP+PLIAPrJhO1UljI7qnLwiugobyLsoAAKAAADgMhDO7pFJYG4t/W0Yud9JEr1JE5/xOE8hAcz6Sp1KS7PLUbMTM3upCtBTOk5QFa79s8okTJyKRquKpHcM45pP6dW5tGRPwoPec4TW222ic2KZNLGlK0XTdpBkgxZ28zwBXZvJAHiTAFq6S2aX258pf4wT4COKtZGbtMx5kxEXUN0Gf5BidWtX0k2FP8AGL8ERv8AVSFzfS3Za5JPPHCvzjngu4R9+gCFkx4owlnupjsj2fdLDZGilT1ESeeCI9KiKMFarJThAZWNjeFjVozlrsZETKKJAKR076I7jkFXtE1BMcPglhgGVKKrFsJyLHEMzpTLWOaMsdR+iOd9ROXdNB9pAP8ARGE1SGjsdgvHIAEgbgaDwhxKtFRrWMrYJZyjR2MZVMYFhmKgqYT3jeRJoItvG20FBCN3NeJhgSeZXifz4CJS5K0xOSByOExZKlKqdY/Z2Da7fKF1rtjTDU7NFGgG4CGIKe2qOwteJyio25uHhAYaPsUPIMUGC2bwDHqYT2ThO46GA8cSDQ7FQaCCGV1BBBV0YVDKciCNoMcx6V9Fv0SaMFTJmVMonMrTtS2O1lqKHaCDrWnR5c2tAdfVb4Hh+eXl5XaLVImSCcJYVlsafVzVrgbPZXI8GMRNZIqLo5Td0qkxTxPuMaqz3xPlA9TMZK7qH36bc4xd3mYLQqzGaoZlZCFFGAYEEADQjyjUIYxqjRhE28bTM7donNwxsB4CKP0CutTzJPvgiXBCQCBUu4boISwCKhapzzXlWeQJplhC7NNWWox4sIzBJ7B0EFrdd4tsskscWmzD5KoilALPUsQ3RZ+hx4Oi9tbt21E4SrOPe7H3RM9BSf2lttbfhZJY/lWKwFaINZxFZkwquWT1VrtUkM7JLmFVLsWbIDVjqYeEQmqKB+qiJSL2EVtCApZYrIixorMAjBS50TM6AEmRIzY9UxLZlpgKcwMSmGBoTAEm2fOOo/RLdZSzzJrCgmzPR4rLBUn2mYfwxzpRU5ZnYN52R3C70l2WVJksypQJJTEaY3pmBvJap74w5Xqho0Vk2CGrzsIhRZHz5RbaJ8crKRTaJ1THljkY2z01J3KPn8t0UMfP8nyi+bNwSTvc07vz74YAl42zrGrooyUbhAZMMpTjAihVq1SWKgnlmDlAluGE0IFcjUADWu4DdFKLq/Am1dAxakVTLSBqaQtvS8SKqhzGp3HdzjNWmQGNSSG+2CQ3jtiL2WkbVp2IUVqHLPkQfOlO+PKTT642ZheXPLWMjdl50bAXq4FdxIB2jSuY01rWNZYbTiENMTRcTNoOxxyYeArDWTOrQ9x5jQ+HuiN3WTrAxHq02V2ViqVMzOVKgGm4jP5xTTqyE0216Mj0tusLb1mAZTh1h/HhZJniQG/jgdRSNR0mkYhJb7Mxh3PLJ96CM5MShjGRsuiUtoLkmAUMFyWiRBfRon9ItxGoSzU5hbQR5xFekE9i2bKBowQANlX7PPwiFwzKPeZGRWTKNd1JNpMZuw3nVFBriAFcyAaIakkmlMQXnlzjqhLGPVmbipPbHKdImmTTLFofGPVxFamlSARkSBshvcKv1/pszfVsaMxO1c6ExzRZqGeWK4azG2ascRpxjY9AXrbGG6S4pSgH7Onxi1ztwaaQS/CxTyUn+hCw/wDcbf8AvT7hDowmsQ/5lb/3x/pWHRjll2albRU0XNFLxAyh4qJix4qIhknLFnxProDV4mGj1DEIeZlFdY8iWGEAx6PyQ1qkKdDNl15BgT7o6VfD4rXd6HZNnzjrmZctSugpXU57jHNejsylrkH/ADF88vjHUurUzUmFFLKGAbaowkZZ5VxGvOMeR1JMqtGlsc3KJzXgCxTcoJxRzFI92+P584ov+fMCDqlDuAKKSBXOh1I2cYtrnELU1T3QhoX3pNm9QRJcJOA9FsiAagnUHYCK02wvsFsnpImTLW+NkDvsPoqpahIyrlsh0EB1hf0ispax2lVGZkzaAb8BNIuMmliS0rsxPRV3mSJ0xjU9dVjvZ1DN5++C50NbouQ2W7sMwUmTPrXB1VmoFU8QoUHjWFDmJ5KydFroS3i2C02dxtYKeWJUP8sw+Aje3Rr3Rh7XI6y12eWPVIZuAxCYf5ZY9oR0S6bLthpaRDewO97kecyFZsyVgr2CaMCQcwCMxTI566Q2s0k9aGLtTCEwZYQRWrV1JNQO6CSKCKpRzEDbaoaIX0fqB+JD5EfGM5NEPb+mUlKN7qPBWPwhCxjKRa6KgIvlNFVIslCIAuuM53r+4l//AIWmMdclxLLQPnMOQNSAgGHOgNannllGvuI0a9OEiWf/AKLTCS7r2XqSMwVlirUBOLOtABQ0y3RpKTUaXk04oKTdq6FSWdXoG9VmZsOWYxLRV0GZ8hGo6A/9a2eRlTSBSm2WPhGRt16SxOGFqAu9WpkASaVrsz14cctT9HttSZbjhpXqJgqCDUApT+qHFta8F8uNOidkP/Mrf++PuWHJaEchv+Z2/wDfH3CHBaFLsxPWaKmMfMYrYxIEHismJsYhAI44HixHgZItWPTswCFeJibFKiLEWGMJkTsLKw1UhvZOL4R1mTPrmpyOfccxHIQc46hcEo/o0gnUyk/pFPKkYcy6ZSNDYZmUMZbQmsmRhnJrHKyi9jFcw1iTRUTAMsk7YnhiqS2cWu0USzDdN7wtiuVCKZWTS2loXZhtxgzBQjgCIwszpHMBoZuEjIgy1Uj2gY65fMsTFwkVrxoQNKgjOvygHoVd8qzNP6yjvMKqpmgN9WFJKgsCKFjU76DdDtBs5ldPSJ5NpD1D9aKEuASCTsIpSpC9wjp9z9LAyUKCo+ySK9xBhtbOhl3T83sstTrilVktXfWWQPEQuf6MEXOy2ybL+7OVLQvKowMPOHkKgqZf8sj1l31FfdE7JeUpjlMXkTQ+BpCG1dEbxl6JItI/yZplPT8E4AE8AYR2i0vZ2/8AVSJ9n4zJTYO51BBhaGnRrukU30pAGhaYd/ZSn+owtaM9eV7I0kGVMVjiXsMKjI1yGYhXL6QTl/xCfxUb3isZyjspPRtRFiCMpI6VP6yK3Kq/MQys/SiWe0rLyow+B8oih2Nbkvyz2e02sWlsCzVkBcSO6MFWarg4VIpRxrvhvJslyTdP0IVyoH6g+yGT3RnWvKyufSdK7n9E+LCkWfqKRMFQqkb1II8o0yEaVfo0uyaPq0Of/itMxv8AWwi+5fo8s9inGdJ64MUaXSYystGKk+oGr6I2xiJnQyQTUDCd41iUu4p0v9ja58vgs2YB4VpFKfixYlsr/ulv/en3LDgmE10XPMlzZkybMMxphqzMasTvJ26Q4jOT2UeExBjEmMQaJAgTEIkYjABxhTFimISJTt2EZuQJ90M7N0Ztj9mzTeZRlHi1BHoZoxBVMWqYc2b6Obe2qKn4pie5STDWy/RDaD+0tEtOCh3PmFEL5EOmZQtHXrmshlyUUkn0UyPq0lS1wjPQFSeZMIbL9DsgU62fNffhVUy26lo1dnkkCjGpqxrzYkDuBA7oznPIpInLXMQzUikBSUzEMTLyjFjKqxS2WXhFhMVTdIQzwtE+tqICmTiIGe1VqAdcjy4Q0wLG9Il9+Q/Ds+ffAc5YJe0AjLwgZpkDEEWZZgUFDQZ7SK/CCUveYvaHiP8AUItulvQ7z8NSK/zCkGNLU6gZ8lryYVU+USxkLP0h3kj+YeMM7NfmWRqDrhPwhLPuhK/ZPH0f5hkfGAp12Ouh8fmIQDm39H7vtNeus0ksdWwdU9fxy8J8TCO3/Q/ZXqZE+fIJ0BK2iWO5qNT+Ix8LbMTWtPaHzi6T0iUUqQpyrRtOEOwoy1u+iW2y6mU1ntA2BXMmYf4ZgweDQgt902izV/SLNPkgeu0stL/+RKqY67ZukNcg6twNK+UHyL8pvH4TUQ7FR+f5k9XIwMGy2HPXdrHiArmKqd4qDHc7xuew2r9tZ5Ewn1igSZ7aYW84ztv+ieytnImz7OdgxCdL9l6N/NFJoVMx9lvWcoFJjaDtels+9WGK9IXUVmYAN7Hq/MmkEy/ontZfD+sJYlfbEsibyw0H9ceH6DjXFMtDT/w0QnvasH0hsXzunsrsy0M2YclRCWBO7Fh9wMaRHJCllKEgEo2TKSASpG8ad0eWPozKsxMuXZ3UEem7Blov2mm1DNnmArZboWpcd+SR9VaZdqQaLMYPUcpy+5oik+h7XYzJiBhLP6T2yR/1l15bXlCYg51TEkXXb0tstoxBFno6qXKnA4oGVT6VVPrDWFix2MTEYjLm4gCNvzp8I9iRmilSgNMuAyi9VEBibHvXGNhh60iWMQsnTGwnCc9ldOUBKlobVsPeB/TFxgn5SM5SrxY9tFoAU1y2V0GeUBiB7Pdxqcb4gRRlIqGByINecVZyWCMSZZIEtyalSchLcnwVjroc6FlJJaTsabfaoZWftCG7SvRhPZx6Q5w8bsRICuesCTJkMZq1hPetpSUKzHVBsxECvKuvIQqGga1T8vdzhTaU3Hx2naTCa8enMgGkvHNz9VaA97U90JLT0ynt2JSpxYlj8BFYNgaGdaJgNA3uOUWybS9KsSBvOQ8TGFn3vaW7U1gNy0TzUQwuy/hRlmylmtgYLMzLocJCswNQQDQ1yOW2E+NlUzqNyz/qlNa5sQdRkaZGvDYV5w0WYN9N+48TlpxZSOMciuq/Z0nssRvpmp5qcjz1jWXd03U5TlK/fl1IrvZNQeIqd0XLhkutmakbMOQNwO6lD3ElD3Eco+VtgyO5fRPfLbI90A2S3q6l5bK6nIshr3MKE14MGPKCBNBHCtBpSu7CThJ4KwPARgWSdA2RAJ4eg3snI9xjPX3Y1rQjxqh/PKNASdNaerm1OaN6a90JL1fPLyfL2WzEJ9AKpNlReyoHGmftNDi63ZsQBJojMKknSh15VhTi/Ovmcoc9GqGaQdqMNuhFMjEx7GWi2kdoRdJvKmjEcK/AxKfdzrqtRvXPy1EAvLBixDdL1bbQ+Ri+Xew4rGdwEaEj3R717DUVgsDVy71J0YMIV390paVhSWFDt6RZswqVpUDSva13aQpFqHL874XXrKZ2DZkDCNTTIk7NeXnDsDeXlfUiSCXcLkWAU4mK61AFTSm0xjL2vmXOqZUlVxAfWFUExlyelVFQCQpzJ0hUsjGGFCFNRU0FdQaDl74eXd0flmWhYFtaCpAAzUDI1OW/WH2BiLP0/kVoVmAbGoprxK1y84Yr0vsh/wAYDmsyv9Maa3dFrPMFHkSzlQUQKQBkACtCIRzPozshJOGYOAmZDxBPnDxRP1GppHoEKZ3SeWOyrNzoo+J8oEm9Jph7Kqvix+A8o0wZL5Io0YEWDWmh3bfCMbNvWc2sxuQ9Efy0iqRNKsGBowNQeIh/GS+VG9RYsm2ZXUq4DKQQQcwQdQYHu62CagcciNzDUfnYRB6RmzVCRJhszqk5qyiQJc5jpulzWO37LntaHPtPLZf1nly6vNQbhWpPBQM2PAVMezJKsCrAMDkQwBBG4g6xTZLjs8o4pUmVLbektFPiBWJAXhrRaOzWzSvtMAbQ44IarKHFqn7ogiy3JKlHEi+mdZjVeYecxqt3VpDImIGADJdI+hMufV5dJc3UmnoTD94DQ/eHeDCOy/Rox/bTlX7stS59pqAeBjo7LFZSKU2irMpZegNlTVDNO+YxI9laL5Q0a65fVmWJahCKFAoVSN1BSGxSINKgsRz+9egpFWszf+3MP9L/AAb2oy86S0tirq0txqrChpv4jiKiOyNZ4Dt90S5y4ZqBxsqMwd6sM1PEERpHka7JcUcts1uZGDqWVho6nC1N1RqOByjTXb0zbScofYXSivT70vsuOGXIxTfHQR5YLWdsa/8AjcgOPwtkr8sjzjJl6MRmrA0INQQeNcx3xp9E+yNo6vY7ySYv1bBwNm1ectiCv8JXkYWXzbc8yeWZ/qTEPOMJZ7yZCDmCNCMjHt89J5tAVmCu2qqSOWUYy4P+WUp+zSTbTQYmKov2nIHx+IgGz9OpdnmY5VZzCozqqGooc8iefv0OAtdteYauzMd7Enw3RBJsEOFLvYnO+j9J3Pe62iRKnICBMUMAdQdCK7aEEV4RC97UiCrymf7wFAOcwaecZf6NLzD2CWuIFpbTEIGoBcstfaPhGtSdE6vZa6Mt+sAT2aDZQ1p37YtWap0I9xh1arqlTNVwn7Seie8aHvEWWG65UvsirfabNu7YO4Q5YNaFsQNLhbbbuWYaEsAGqQDTFlShpsjbz7GjarnvGR8te+A0uOWGqSW3A5Dvpr5RnRQksVgZ8kGmVdg5n4Q6mWhJSha1IFKDWvHdnB4UAUAAA0AyA7oFn3fLb1aHeuXuyjSGN/UTK/AltF4uTkcI3D4k6xH9ZTPu+z/eDp1yn1WrwOXmPlAbXZM+wfEfOO1fE14OV/IvZlsMe0iwQwuL9sIyZIFZrvmP2EZhvAy8dIZ2fovNPaKpzOI+Ay842czZEVjJ8jOhcSFd1XQJNaOzYqVBoFy0NN+u3bDRYksWLGbdmiVaRERYYmIlCQyiPKRfHxhAUUj7DBBjyEMHKx5hgoxGACjq4qaVB0eGABHbLtLZqa8D8DCC87hlz/RmJVhkGGUxeR3cDUcI2xittTyEZuNO0Wn4OSXn0HtEkFkHXS9aKKzFG9pYzPNa8hGNvN1Jy3cI/RI1Ecf6Qf8AfW/ej+iOqM3WzGSozN29G586hVcKn1myHdtPcI1l1dBpaUM2s07jknsjM957o1r/ALRovSIybDFH1g+rUKnoqNFGSjkBkIZybfvyhekXrCKQ2SaDoaxMTIBsmsHxJR8JsSE2PIkIYj7FHxiUvWFfR3Sd+9f+popK0IYGPqxaY8iRn//Z"/>
          <p:cNvSpPr>
            <a:spLocks noChangeAspect="1" noChangeArrowheads="1"/>
          </p:cNvSpPr>
          <p:nvPr/>
        </p:nvSpPr>
        <p:spPr bwMode="auto">
          <a:xfrm>
            <a:off x="69850" y="-927100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06496"/>
            <a:ext cx="3312616" cy="3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03213" y="5621338"/>
            <a:ext cx="3743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dirty="0"/>
              <a:t>Source: tomoknife.com; </a:t>
            </a:r>
            <a:r>
              <a:rPr lang="en-GB" dirty="0" err="1"/>
              <a:t>Accuray</a:t>
            </a:r>
            <a:r>
              <a:rPr lang="en-GB" dirty="0"/>
              <a:t>®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213" y="1340768"/>
            <a:ext cx="3864350" cy="3099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995" y="1361045"/>
            <a:ext cx="4392736" cy="247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GB" sz="2800" dirty="0" err="1" smtClean="0">
                <a:solidFill>
                  <a:srgbClr val="FF0000"/>
                </a:solidFill>
                <a:latin typeface="+mn-lt"/>
              </a:rPr>
              <a:t>Tomotherapy</a:t>
            </a:r>
            <a:r>
              <a:rPr lang="en-GB" sz="2800" dirty="0" smtClean="0">
                <a:solidFill>
                  <a:srgbClr val="FF0000"/>
                </a:solidFill>
                <a:latin typeface="+mn-lt"/>
                <a:sym typeface="Symbol"/>
              </a:rPr>
              <a:t></a:t>
            </a:r>
            <a:endParaRPr lang="en-GB" sz="2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8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</TotalTime>
  <Words>2795</Words>
  <Application>Microsoft Office PowerPoint</Application>
  <PresentationFormat>On-screen Show (4:3)</PresentationFormat>
  <Paragraphs>773</Paragraphs>
  <Slides>121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24" baseType="lpstr">
      <vt:lpstr>Office Theme</vt:lpstr>
      <vt:lpstr>CorelPhotoPaint.Image.8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 LediteTM</vt:lpstr>
      <vt:lpstr> LediteTM</vt:lpstr>
      <vt:lpstr>Intensity Modulated Radiotherapy (IMRT)</vt:lpstr>
      <vt:lpstr>Intensity Modulated Radiotherapy (IMRT)</vt:lpstr>
      <vt:lpstr>Slide 97</vt:lpstr>
      <vt:lpstr>Slide 98</vt:lpstr>
      <vt:lpstr>Tomotherapy</vt:lpstr>
      <vt:lpstr>Slide 100</vt:lpstr>
      <vt:lpstr>Slide 101</vt:lpstr>
      <vt:lpstr>Slide 102</vt:lpstr>
      <vt:lpstr>Robotic arm systems : Cyberknife</vt:lpstr>
      <vt:lpstr>Cyberknife</vt:lpstr>
      <vt:lpstr>Slide 105</vt:lpstr>
      <vt:lpstr>Slide 106</vt:lpstr>
      <vt:lpstr>Slide 107</vt:lpstr>
      <vt:lpstr>Slide 108</vt:lpstr>
      <vt:lpstr>Remote afterloading brachytherapy</vt:lpstr>
      <vt:lpstr>Brachytherapy suite</vt:lpstr>
      <vt:lpstr>Slide 111</vt:lpstr>
      <vt:lpstr>Brachytherapy suite</vt:lpstr>
      <vt:lpstr>Radiation surveys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harrison</dc:creator>
  <cp:lastModifiedBy>Tech Dept</cp:lastModifiedBy>
  <cp:revision>274</cp:revision>
  <dcterms:created xsi:type="dcterms:W3CDTF">2011-05-31T14:48:49Z</dcterms:created>
  <dcterms:modified xsi:type="dcterms:W3CDTF">2012-05-13T15:32:43Z</dcterms:modified>
</cp:coreProperties>
</file>